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1"/>
  </p:sldMasterIdLst>
  <p:notesMasterIdLst>
    <p:notesMasterId r:id="rId27"/>
  </p:notesMasterIdLst>
  <p:handoutMasterIdLst>
    <p:handoutMasterId r:id="rId28"/>
  </p:handoutMasterIdLst>
  <p:sldIdLst>
    <p:sldId id="302" r:id="rId2"/>
    <p:sldId id="290" r:id="rId3"/>
    <p:sldId id="257" r:id="rId4"/>
    <p:sldId id="291" r:id="rId5"/>
    <p:sldId id="292" r:id="rId6"/>
    <p:sldId id="301" r:id="rId7"/>
    <p:sldId id="260" r:id="rId8"/>
    <p:sldId id="261" r:id="rId9"/>
    <p:sldId id="262" r:id="rId10"/>
    <p:sldId id="293" r:id="rId11"/>
    <p:sldId id="263" r:id="rId12"/>
    <p:sldId id="264" r:id="rId13"/>
    <p:sldId id="265" r:id="rId14"/>
    <p:sldId id="266" r:id="rId15"/>
    <p:sldId id="268" r:id="rId16"/>
    <p:sldId id="295" r:id="rId17"/>
    <p:sldId id="269" r:id="rId18"/>
    <p:sldId id="296" r:id="rId19"/>
    <p:sldId id="297" r:id="rId20"/>
    <p:sldId id="298" r:id="rId21"/>
    <p:sldId id="270" r:id="rId22"/>
    <p:sldId id="299" r:id="rId23"/>
    <p:sldId id="300" r:id="rId24"/>
    <p:sldId id="271" r:id="rId25"/>
    <p:sldId id="303" r:id="rId26"/>
  </p:sldIdLst>
  <p:sldSz cx="9144000" cy="6858000" type="screen4x3"/>
  <p:notesSz cx="6858000" cy="9144000"/>
  <p:custDataLst>
    <p:tags r:id="rId29"/>
  </p:custDataLst>
  <p:defaultTextStyle>
    <a:defPPr>
      <a:defRPr lang="en-US"/>
    </a:defPPr>
    <a:lvl1pPr algn="l" rtl="0" fontAlgn="base">
      <a:spcBef>
        <a:spcPct val="0"/>
      </a:spcBef>
      <a:spcAft>
        <a:spcPct val="0"/>
      </a:spcAft>
      <a:defRPr kern="1200">
        <a:solidFill>
          <a:schemeClr val="tx1"/>
        </a:solidFill>
        <a:latin typeface="Arial" charset="0"/>
        <a:ea typeface="ＭＳ Ｐゴシック"/>
        <a:cs typeface="ＭＳ Ｐゴシック"/>
      </a:defRPr>
    </a:lvl1pPr>
    <a:lvl2pPr marL="457200" algn="l" rtl="0" fontAlgn="base">
      <a:spcBef>
        <a:spcPct val="0"/>
      </a:spcBef>
      <a:spcAft>
        <a:spcPct val="0"/>
      </a:spcAft>
      <a:defRPr kern="1200">
        <a:solidFill>
          <a:schemeClr val="tx1"/>
        </a:solidFill>
        <a:latin typeface="Arial" charset="0"/>
        <a:ea typeface="ＭＳ Ｐゴシック"/>
        <a:cs typeface="ＭＳ Ｐゴシック"/>
      </a:defRPr>
    </a:lvl2pPr>
    <a:lvl3pPr marL="914400" algn="l" rtl="0" fontAlgn="base">
      <a:spcBef>
        <a:spcPct val="0"/>
      </a:spcBef>
      <a:spcAft>
        <a:spcPct val="0"/>
      </a:spcAft>
      <a:defRPr kern="1200">
        <a:solidFill>
          <a:schemeClr val="tx1"/>
        </a:solidFill>
        <a:latin typeface="Arial" charset="0"/>
        <a:ea typeface="ＭＳ Ｐゴシック"/>
        <a:cs typeface="ＭＳ Ｐゴシック"/>
      </a:defRPr>
    </a:lvl3pPr>
    <a:lvl4pPr marL="1371600" algn="l" rtl="0" fontAlgn="base">
      <a:spcBef>
        <a:spcPct val="0"/>
      </a:spcBef>
      <a:spcAft>
        <a:spcPct val="0"/>
      </a:spcAft>
      <a:defRPr kern="1200">
        <a:solidFill>
          <a:schemeClr val="tx1"/>
        </a:solidFill>
        <a:latin typeface="Arial" charset="0"/>
        <a:ea typeface="ＭＳ Ｐゴシック"/>
        <a:cs typeface="ＭＳ Ｐゴシック"/>
      </a:defRPr>
    </a:lvl4pPr>
    <a:lvl5pPr marL="1828800" algn="l"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E3FF"/>
    <a:srgbClr val="9B291F"/>
    <a:srgbClr val="9B2D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48" autoAdjust="0"/>
    <p:restoredTop sz="81528" autoAdjust="0"/>
  </p:normalViewPr>
  <p:slideViewPr>
    <p:cSldViewPr>
      <p:cViewPr>
        <p:scale>
          <a:sx n="50" d="100"/>
          <a:sy n="50" d="100"/>
        </p:scale>
        <p:origin x="-1230"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ea typeface="ＭＳ Ｐゴシック" pitchFamily="-65" charset="-128"/>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ea typeface="ＭＳ Ｐゴシック" pitchFamily="-65" charset="-128"/>
                <a:cs typeface="+mn-cs"/>
              </a:defRPr>
            </a:lvl1pPr>
          </a:lstStyle>
          <a:p>
            <a:pPr>
              <a:defRPr/>
            </a:pPr>
            <a:r>
              <a:rPr lang="en-US"/>
              <a:t>15-</a:t>
            </a:r>
            <a:fld id="{CEDD991D-64EA-4297-AECE-FDFA6ABC8AC6}" type="slidenum">
              <a:rPr lang="en-US"/>
              <a:pPr>
                <a:defRPr/>
              </a:pPr>
              <a:t>‹#›</a:t>
            </a:fld>
            <a:endParaRPr lang="en-US"/>
          </a:p>
          <a:p>
            <a:pPr>
              <a:defRPr/>
            </a:pP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ea typeface="ＭＳ Ｐゴシック" pitchFamily="-65" charset="-128"/>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ea typeface="ＭＳ Ｐゴシック" pitchFamily="-65" charset="-128"/>
                <a:cs typeface="+mn-cs"/>
              </a:defRPr>
            </a:lvl1pPr>
          </a:lstStyle>
          <a:p>
            <a:pPr>
              <a:defRPr/>
            </a:pPr>
            <a:endParaRPr lang="en-US"/>
          </a:p>
        </p:txBody>
      </p:sp>
    </p:spTree>
    <p:extLst>
      <p:ext uri="{BB962C8B-B14F-4D97-AF65-F5344CB8AC3E}">
        <p14:creationId xmlns:p14="http://schemas.microsoft.com/office/powerpoint/2010/main" val="4117327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ea typeface="ＭＳ Ｐゴシック" pitchFamily="-65" charset="-128"/>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ea typeface="ＭＳ Ｐゴシック" pitchFamily="-65" charset="-128"/>
                <a:cs typeface="+mn-cs"/>
              </a:defRPr>
            </a:lvl1pPr>
          </a:lstStyle>
          <a:p>
            <a:pPr>
              <a:defRPr/>
            </a:pPr>
            <a:fld id="{93A96E1D-2B30-4859-B82F-8D00FF45177C}" type="datetime1">
              <a:rPr lang="en-US"/>
              <a:pPr>
                <a:defRPr/>
              </a:pPr>
              <a:t>5/13/2013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a:ln>
            <a:solidFill>
              <a:schemeClr val="tx1"/>
            </a:solidFill>
          </a:ln>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ea typeface="ＭＳ Ｐゴシック" pitchFamily="-65" charset="-128"/>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ea typeface="ＭＳ Ｐゴシック" pitchFamily="-65" charset="-128"/>
                <a:cs typeface="+mn-cs"/>
              </a:defRPr>
            </a:lvl1pPr>
          </a:lstStyle>
          <a:p>
            <a:pPr>
              <a:defRPr/>
            </a:pPr>
            <a:fld id="{2380F09B-6478-4B73-B81E-A259420CD7A9}" type="slidenum">
              <a:rPr lang="en-US"/>
              <a:pPr>
                <a:defRPr/>
              </a:pPr>
              <a:t>‹#›</a:t>
            </a:fld>
            <a:endParaRPr lang="en-US"/>
          </a:p>
        </p:txBody>
      </p:sp>
    </p:spTree>
    <p:extLst>
      <p:ext uri="{BB962C8B-B14F-4D97-AF65-F5344CB8AC3E}">
        <p14:creationId xmlns:p14="http://schemas.microsoft.com/office/powerpoint/2010/main" val="939786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10" charset="-128"/>
        <a:cs typeface="ＭＳ Ｐゴシック"/>
      </a:defRPr>
    </a:lvl2pPr>
    <a:lvl3pPr marL="914400" algn="l" rtl="0" eaLnBrk="0" fontAlgn="base" hangingPunct="0">
      <a:spcBef>
        <a:spcPct val="30000"/>
      </a:spcBef>
      <a:spcAft>
        <a:spcPct val="0"/>
      </a:spcAft>
      <a:defRPr sz="1200" kern="1200">
        <a:solidFill>
          <a:schemeClr val="tx1"/>
        </a:solidFill>
        <a:latin typeface="+mn-lt"/>
        <a:ea typeface="ＭＳ Ｐゴシック" pitchFamily="-110" charset="-128"/>
        <a:cs typeface="ＭＳ Ｐゴシック"/>
      </a:defRPr>
    </a:lvl3pPr>
    <a:lvl4pPr marL="1371600" algn="l" rtl="0" eaLnBrk="0" fontAlgn="base" hangingPunct="0">
      <a:spcBef>
        <a:spcPct val="30000"/>
      </a:spcBef>
      <a:spcAft>
        <a:spcPct val="0"/>
      </a:spcAft>
      <a:defRPr sz="1200" kern="1200">
        <a:solidFill>
          <a:schemeClr val="tx1"/>
        </a:solidFill>
        <a:latin typeface="+mn-lt"/>
        <a:ea typeface="ＭＳ Ｐゴシック" pitchFamily="-110" charset="-128"/>
        <a:cs typeface="ＭＳ Ｐゴシック"/>
      </a:defRPr>
    </a:lvl4pPr>
    <a:lvl5pPr marL="1828800" algn="l" rtl="0" eaLnBrk="0" fontAlgn="base" hangingPunct="0">
      <a:spcBef>
        <a:spcPct val="30000"/>
      </a:spcBef>
      <a:spcAft>
        <a:spcPct val="0"/>
      </a:spcAft>
      <a:defRPr sz="1200" kern="1200">
        <a:solidFill>
          <a:schemeClr val="tx1"/>
        </a:solidFill>
        <a:latin typeface="+mn-lt"/>
        <a:ea typeface="ＭＳ Ｐゴシック" pitchFamily="-110"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7410" name="Rectangle 3"/>
          <p:cNvSpPr>
            <a:spLocks noGrp="1" noChangeArrowheads="1"/>
          </p:cNvSpPr>
          <p:nvPr>
            <p:ph type="body" idx="1"/>
          </p:nvPr>
        </p:nvSpPr>
        <p:spPr bwMode="auto">
          <a:solidFill>
            <a:srgbClr val="FFFFFF"/>
          </a:solidFill>
          <a:ln>
            <a:miter lim="800000"/>
            <a:headEnd/>
            <a:tailEnd/>
          </a:ln>
        </p:spPr>
        <p:txBody>
          <a:bodyPr/>
          <a:lstStyle/>
          <a:p>
            <a:pPr eaLnBrk="1" hangingPunct="1"/>
            <a:r>
              <a:rPr lang="en-US" smtClean="0">
                <a:latin typeface="Arial" charset="0"/>
                <a:ea typeface="ＭＳ Ｐゴシック"/>
                <a:cs typeface="ＭＳ Ｐゴシック"/>
              </a:rPr>
              <a:t>Appendix D: Investments in Other Corporations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ln>
            <a:miter lim="800000"/>
            <a:headEnd/>
            <a:tailEnd/>
          </a:ln>
        </p:spPr>
        <p:txBody>
          <a:bodyPr/>
          <a:lstStyle/>
          <a:p>
            <a:pPr>
              <a:defRPr/>
            </a:pPr>
            <a:r>
              <a:rPr lang="en-US" dirty="0" smtClean="0"/>
              <a:t>Part I</a:t>
            </a:r>
          </a:p>
          <a:p>
            <a:pPr>
              <a:defRPr/>
            </a:pPr>
            <a:r>
              <a:rPr lang="en-US" dirty="0" smtClean="0"/>
              <a:t>On October 1, </a:t>
            </a:r>
            <a:r>
              <a:rPr lang="en-US" dirty="0" smtClean="0">
                <a:solidFill>
                  <a:srgbClr val="FF0000"/>
                </a:solidFill>
              </a:rPr>
              <a:t>2018</a:t>
            </a:r>
            <a:r>
              <a:rPr lang="en-US" dirty="0" smtClean="0"/>
              <a:t>, Washington Post will receive the principal amount of the investment as the bonds mature. Let’s look at the journal entry.</a:t>
            </a:r>
          </a:p>
          <a:p>
            <a:pPr>
              <a:defRPr/>
            </a:pPr>
            <a:endParaRPr lang="en-US" dirty="0" smtClean="0"/>
          </a:p>
          <a:p>
            <a:pPr>
              <a:defRPr/>
            </a:pPr>
            <a:r>
              <a:rPr lang="en-US" dirty="0" smtClean="0"/>
              <a:t>Part II</a:t>
            </a:r>
          </a:p>
          <a:p>
            <a:pPr>
              <a:defRPr/>
            </a:pPr>
            <a:r>
              <a:rPr lang="en-US" dirty="0" smtClean="0"/>
              <a:t>The entry is to debit, or increase the asset account, Cash for $100,000,000, and credit the asset account Investment Held-to-Maturity for the same amount. </a:t>
            </a:r>
            <a:r>
              <a:rPr lang="en-US" dirty="0" smtClean="0">
                <a:solidFill>
                  <a:srgbClr val="984807"/>
                </a:solidFill>
                <a:effectLst>
                  <a:outerShdw blurRad="38100" dist="38100" dir="2700000" algn="tl">
                    <a:srgbClr val="C0C0C0"/>
                  </a:outerShdw>
                </a:effectLst>
              </a:rPr>
              <a:t>If the bond investment were sold before maturity, any difference between the fair value (the proceeds from the sale) and net book value (the unamortized cost) is reported as a gain or loss on sale in the income statement.</a:t>
            </a:r>
          </a:p>
          <a:p>
            <a:pPr>
              <a:defRPr/>
            </a:pPr>
            <a:r>
              <a:rPr lang="en-US" dirty="0" smtClean="0"/>
              <a:t>  </a:t>
            </a:r>
          </a:p>
          <a:p>
            <a:pPr>
              <a:defRPr/>
            </a:pPr>
            <a:endParaRPr lang="en-US" dirty="0" smtClean="0"/>
          </a:p>
        </p:txBody>
      </p:sp>
      <p:sp>
        <p:nvSpPr>
          <p:cNvPr id="35843" name="Slide Number Placeholder 3"/>
          <p:cNvSpPr>
            <a:spLocks noGrp="1"/>
          </p:cNvSpPr>
          <p:nvPr>
            <p:ph type="sldNum" sz="quarter" idx="5"/>
          </p:nvPr>
        </p:nvSpPr>
        <p:spPr bwMode="auto">
          <a:noFill/>
          <a:ln>
            <a:miter lim="800000"/>
            <a:headEnd/>
            <a:tailEnd/>
          </a:ln>
        </p:spPr>
        <p:txBody>
          <a:bodyPr/>
          <a:lstStyle/>
          <a:p>
            <a:fld id="{8577B70F-CE13-4F79-BFA7-1CDBD94B8A1C}" type="slidenum">
              <a:rPr lang="en-US" smtClean="0">
                <a:latin typeface="Arial" charset="0"/>
                <a:ea typeface="ＭＳ Ｐゴシック"/>
                <a:cs typeface="ＭＳ Ｐゴシック"/>
              </a:rPr>
              <a:pPr/>
              <a:t>10</a:t>
            </a:fld>
            <a:endParaRPr lang="en-US" smtClean="0">
              <a:latin typeface="Arial" charset="0"/>
              <a:ea typeface="ＭＳ Ｐゴシック"/>
              <a:cs typeface="ＭＳ Ｐゴシック"/>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a:ln>
            <a:miter lim="800000"/>
            <a:headEnd/>
            <a:tailEnd/>
          </a:ln>
        </p:spPr>
        <p:txBody>
          <a:bodyPr/>
          <a:lstStyle/>
          <a:p>
            <a:r>
              <a:rPr lang="en-US" smtClean="0">
                <a:solidFill>
                  <a:srgbClr val="660066"/>
                </a:solidFill>
                <a:ea typeface="ＭＳ Ｐゴシック"/>
                <a:cs typeface="ＭＳ Ｐゴシック"/>
              </a:rPr>
              <a:t>Trading Securities</a:t>
            </a:r>
            <a:r>
              <a:rPr lang="en-US" smtClean="0">
                <a:solidFill>
                  <a:srgbClr val="254061"/>
                </a:solidFill>
                <a:ea typeface="ＭＳ Ｐゴシック"/>
                <a:cs typeface="ＭＳ Ｐゴシック"/>
              </a:rPr>
              <a:t> are traded actively, with the objective of generating short-term profits on changes in the securities price. They are classified as current assets on the balance sheet. </a:t>
            </a:r>
            <a:r>
              <a:rPr lang="en-US" smtClean="0">
                <a:ea typeface="ＭＳ Ｐゴシック"/>
                <a:cs typeface="ＭＳ Ｐゴシック"/>
              </a:rPr>
              <a:t>Most companies do not actively trade the securities of other companies. They invest to earn a return on funds they may need in the near future. These securities are considered available for sale securities and may be classified as either current assets or noncurrent assets depending on the intent of management to sell them within one year.</a:t>
            </a:r>
          </a:p>
          <a:p>
            <a:r>
              <a:rPr lang="en-US" smtClean="0">
                <a:solidFill>
                  <a:srgbClr val="254061"/>
                </a:solidFill>
                <a:ea typeface="ＭＳ Ｐゴシック"/>
                <a:cs typeface="ＭＳ Ｐゴシック"/>
              </a:rPr>
              <a:t> </a:t>
            </a:r>
          </a:p>
          <a:p>
            <a:endParaRPr lang="en-US" smtClean="0">
              <a:solidFill>
                <a:srgbClr val="254061"/>
              </a:solidFill>
              <a:ea typeface="ＭＳ Ｐゴシック"/>
              <a:cs typeface="ＭＳ Ｐゴシック"/>
            </a:endParaRPr>
          </a:p>
        </p:txBody>
      </p:sp>
      <p:sp>
        <p:nvSpPr>
          <p:cNvPr id="37891" name="Slide Number Placeholder 3"/>
          <p:cNvSpPr>
            <a:spLocks noGrp="1"/>
          </p:cNvSpPr>
          <p:nvPr>
            <p:ph type="sldNum" sz="quarter" idx="5"/>
          </p:nvPr>
        </p:nvSpPr>
        <p:spPr bwMode="auto">
          <a:noFill/>
          <a:ln>
            <a:miter lim="800000"/>
            <a:headEnd/>
            <a:tailEnd/>
          </a:ln>
        </p:spPr>
        <p:txBody>
          <a:bodyPr/>
          <a:lstStyle/>
          <a:p>
            <a:fld id="{A73A95CA-CB0D-4D1C-B7A5-12F6999CF727}" type="slidenum">
              <a:rPr lang="en-US" smtClean="0">
                <a:latin typeface="Arial" charset="0"/>
                <a:ea typeface="ＭＳ Ｐゴシック"/>
                <a:cs typeface="ＭＳ Ｐゴシック"/>
              </a:rPr>
              <a:pPr/>
              <a:t>11</a:t>
            </a:fld>
            <a:endParaRPr lang="en-US" smtClean="0">
              <a:latin typeface="Arial" charset="0"/>
              <a:ea typeface="ＭＳ Ｐゴシック"/>
              <a:cs typeface="ＭＳ Ｐゴシック"/>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a:ln>
            <a:miter lim="800000"/>
            <a:headEnd/>
            <a:tailEnd/>
          </a:ln>
        </p:spPr>
        <p:txBody>
          <a:bodyPr/>
          <a:lstStyle/>
          <a:p>
            <a:r>
              <a:rPr lang="en-US" smtClean="0">
                <a:ea typeface="ＭＳ Ｐゴシック"/>
                <a:cs typeface="ＭＳ Ｐゴシック"/>
              </a:rPr>
              <a:t>Part I</a:t>
            </a:r>
          </a:p>
          <a:p>
            <a:r>
              <a:rPr lang="en-US" smtClean="0">
                <a:ea typeface="ＭＳ Ｐゴシック"/>
                <a:cs typeface="ＭＳ Ｐゴシック"/>
              </a:rPr>
              <a:t>On January 2, 2013, Washington Post purchased 1,000,000 shares of Internet Financial News (IFN) common stock for $60 per share. The 1,000,000 shares represents 10% of the outstanding shares. These securities are classified by management as available-for- sale and are considered a passive investment.</a:t>
            </a:r>
          </a:p>
          <a:p>
            <a:endParaRPr lang="en-US" smtClean="0">
              <a:ea typeface="ＭＳ Ｐゴシック"/>
              <a:cs typeface="ＭＳ Ｐゴシック"/>
            </a:endParaRPr>
          </a:p>
          <a:p>
            <a:r>
              <a:rPr lang="en-US" smtClean="0">
                <a:ea typeface="ＭＳ Ｐゴシック"/>
                <a:cs typeface="ＭＳ Ｐゴシック"/>
              </a:rPr>
              <a:t>Part II</a:t>
            </a:r>
          </a:p>
          <a:p>
            <a:r>
              <a:rPr lang="en-US" smtClean="0">
                <a:ea typeface="ＭＳ Ｐゴシック"/>
                <a:cs typeface="ＭＳ Ｐゴシック"/>
              </a:rPr>
              <a:t>The journal entry to record the investment is to debit the asset account Available-for-Sale Securities of $60,000,000 (1,000,000 shares times $60 per share), and credit the asset account Cash for the same amount.</a:t>
            </a:r>
          </a:p>
        </p:txBody>
      </p:sp>
      <p:sp>
        <p:nvSpPr>
          <p:cNvPr id="39939" name="Slide Number Placeholder 3"/>
          <p:cNvSpPr>
            <a:spLocks noGrp="1"/>
          </p:cNvSpPr>
          <p:nvPr>
            <p:ph type="sldNum" sz="quarter" idx="5"/>
          </p:nvPr>
        </p:nvSpPr>
        <p:spPr bwMode="auto">
          <a:noFill/>
          <a:ln>
            <a:miter lim="800000"/>
            <a:headEnd/>
            <a:tailEnd/>
          </a:ln>
        </p:spPr>
        <p:txBody>
          <a:bodyPr/>
          <a:lstStyle/>
          <a:p>
            <a:fld id="{8F034753-4A0D-458E-9073-530C8C75AE2F}" type="slidenum">
              <a:rPr lang="en-US" smtClean="0">
                <a:latin typeface="Arial" charset="0"/>
                <a:ea typeface="ＭＳ Ｐゴシック"/>
                <a:cs typeface="ＭＳ Ｐゴシック"/>
              </a:rPr>
              <a:pPr/>
              <a:t>12</a:t>
            </a:fld>
            <a:endParaRPr lang="en-US" smtClean="0">
              <a:latin typeface="Arial" charset="0"/>
              <a:ea typeface="ＭＳ Ｐゴシック"/>
              <a:cs typeface="ＭＳ Ｐゴシック"/>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a:ln>
            <a:miter lim="800000"/>
            <a:headEnd/>
            <a:tailEnd/>
          </a:ln>
        </p:spPr>
        <p:txBody>
          <a:bodyPr/>
          <a:lstStyle/>
          <a:p>
            <a:r>
              <a:rPr lang="en-US" smtClean="0">
                <a:ea typeface="ＭＳ Ｐゴシック"/>
                <a:cs typeface="ＭＳ Ｐゴシック"/>
              </a:rPr>
              <a:t>Part I</a:t>
            </a:r>
          </a:p>
          <a:p>
            <a:r>
              <a:rPr lang="en-US" smtClean="0">
                <a:ea typeface="ＭＳ Ｐゴシック"/>
                <a:cs typeface="ＭＳ Ｐゴシック"/>
              </a:rPr>
              <a:t>Investments in equity securities earn a return from two sources: (1) increase in the market price and (2) dividend income.  On December 15, 2013, Washington Post received a $1 per share cash dividend from IFN.</a:t>
            </a:r>
          </a:p>
          <a:p>
            <a:endParaRPr lang="en-US" smtClean="0">
              <a:ea typeface="ＭＳ Ｐゴシック"/>
              <a:cs typeface="ＭＳ Ｐゴシック"/>
            </a:endParaRPr>
          </a:p>
          <a:p>
            <a:r>
              <a:rPr lang="en-US" smtClean="0">
                <a:ea typeface="ＭＳ Ｐゴシック"/>
                <a:cs typeface="ＭＳ Ｐゴシック"/>
              </a:rPr>
              <a:t>Part II</a:t>
            </a:r>
          </a:p>
          <a:p>
            <a:r>
              <a:rPr lang="en-US" smtClean="0">
                <a:ea typeface="ＭＳ Ｐゴシック"/>
                <a:cs typeface="ＭＳ Ｐゴシック"/>
              </a:rPr>
              <a:t>The proper journal entry to record the receipt of the cash dividend is to debit the asset account Cash for $1,000,000, and credit Dividend Revenue for the same amount.</a:t>
            </a:r>
          </a:p>
          <a:p>
            <a:endParaRPr lang="en-US" smtClean="0">
              <a:ea typeface="ＭＳ Ｐゴシック"/>
              <a:cs typeface="ＭＳ Ｐゴシック"/>
            </a:endParaRPr>
          </a:p>
        </p:txBody>
      </p:sp>
      <p:sp>
        <p:nvSpPr>
          <p:cNvPr id="41987" name="Slide Number Placeholder 3"/>
          <p:cNvSpPr>
            <a:spLocks noGrp="1"/>
          </p:cNvSpPr>
          <p:nvPr>
            <p:ph type="sldNum" sz="quarter" idx="5"/>
          </p:nvPr>
        </p:nvSpPr>
        <p:spPr bwMode="auto">
          <a:noFill/>
          <a:ln>
            <a:miter lim="800000"/>
            <a:headEnd/>
            <a:tailEnd/>
          </a:ln>
        </p:spPr>
        <p:txBody>
          <a:bodyPr/>
          <a:lstStyle/>
          <a:p>
            <a:fld id="{9E154303-D1E4-4958-9D6B-5AD49952B451}" type="slidenum">
              <a:rPr lang="en-US" smtClean="0">
                <a:latin typeface="Arial" charset="0"/>
                <a:ea typeface="ＭＳ Ｐゴシック"/>
                <a:cs typeface="ＭＳ Ｐゴシック"/>
              </a:rPr>
              <a:pPr/>
              <a:t>13</a:t>
            </a:fld>
            <a:endParaRPr lang="en-US" smtClean="0">
              <a:latin typeface="Arial" charset="0"/>
              <a:ea typeface="ＭＳ Ｐゴシック"/>
              <a:cs typeface="ＭＳ Ｐゴシック"/>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a:ln>
            <a:miter lim="800000"/>
            <a:headEnd/>
            <a:tailEnd/>
          </a:ln>
        </p:spPr>
        <p:txBody>
          <a:bodyPr/>
          <a:lstStyle/>
          <a:p>
            <a:r>
              <a:rPr lang="en-US" smtClean="0">
                <a:ea typeface="ＭＳ Ｐゴシック"/>
                <a:cs typeface="ＭＳ Ｐゴシック"/>
              </a:rPr>
              <a:t>Part I</a:t>
            </a:r>
          </a:p>
          <a:p>
            <a:r>
              <a:rPr lang="en-US" smtClean="0">
                <a:ea typeface="ＭＳ Ｐゴシック"/>
                <a:cs typeface="ＭＳ Ｐゴシック"/>
              </a:rPr>
              <a:t>At the end of the accounting period, passive investments are reported on the balance sheet at their fair value. On December 31, 2013, IFN stock was trading at $58 per share in the open market. </a:t>
            </a:r>
            <a:r>
              <a:rPr lang="en-CA" smtClean="0">
                <a:ea typeface="ＭＳ Ｐゴシック"/>
                <a:cs typeface="ＭＳ Ｐゴシック"/>
              </a:rPr>
              <a:t>That is, the investment had lost value ($60 - $58 = $2 per share). </a:t>
            </a:r>
            <a:endParaRPr lang="en-US" smtClean="0">
              <a:ea typeface="ＭＳ Ｐゴシック"/>
              <a:cs typeface="ＭＳ Ｐゴシック"/>
            </a:endParaRPr>
          </a:p>
          <a:p>
            <a:endParaRPr lang="en-US" smtClean="0">
              <a:ea typeface="ＭＳ Ｐゴシック"/>
              <a:cs typeface="ＭＳ Ｐゴシック"/>
            </a:endParaRPr>
          </a:p>
          <a:p>
            <a:r>
              <a:rPr lang="en-US" smtClean="0">
                <a:ea typeface="ＭＳ Ｐゴシック"/>
                <a:cs typeface="ＭＳ Ｐゴシック"/>
              </a:rPr>
              <a:t>Part II</a:t>
            </a:r>
          </a:p>
          <a:p>
            <a:r>
              <a:rPr lang="en-CA" smtClean="0">
                <a:ea typeface="ＭＳ Ｐゴシック"/>
                <a:cs typeface="ＭＳ Ｐゴシック"/>
              </a:rPr>
              <a:t>Because the shares were not sold, however, the loss is an unrealized loss, not a realized loss. This $2 million unrealized loss would be recorded as a reduction in the asset, Available-for-Sale Securities with a credit, and in a stockholders’ equity account, Net Unrealized Losses/Gains with a debit.</a:t>
            </a:r>
            <a:endParaRPr lang="en-US" smtClean="0">
              <a:ea typeface="ＭＳ Ｐゴシック"/>
              <a:cs typeface="ＭＳ Ｐゴシック"/>
            </a:endParaRPr>
          </a:p>
          <a:p>
            <a:endParaRPr lang="en-US" smtClean="0">
              <a:ea typeface="ＭＳ Ｐゴシック"/>
              <a:cs typeface="ＭＳ Ｐゴシック"/>
            </a:endParaRPr>
          </a:p>
        </p:txBody>
      </p:sp>
      <p:sp>
        <p:nvSpPr>
          <p:cNvPr id="44035" name="Slide Number Placeholder 3"/>
          <p:cNvSpPr>
            <a:spLocks noGrp="1"/>
          </p:cNvSpPr>
          <p:nvPr>
            <p:ph type="sldNum" sz="quarter" idx="5"/>
          </p:nvPr>
        </p:nvSpPr>
        <p:spPr bwMode="auto">
          <a:noFill/>
          <a:ln>
            <a:miter lim="800000"/>
            <a:headEnd/>
            <a:tailEnd/>
          </a:ln>
        </p:spPr>
        <p:txBody>
          <a:bodyPr/>
          <a:lstStyle/>
          <a:p>
            <a:fld id="{9DF96EDE-A864-4D29-918B-A1FACF0A43A1}" type="slidenum">
              <a:rPr lang="en-US" smtClean="0">
                <a:latin typeface="Arial" charset="0"/>
                <a:ea typeface="ＭＳ Ｐゴシック"/>
                <a:cs typeface="ＭＳ Ｐゴシック"/>
              </a:rPr>
              <a:pPr/>
              <a:t>14</a:t>
            </a:fld>
            <a:endParaRPr lang="en-US" smtClean="0">
              <a:latin typeface="Arial" charset="0"/>
              <a:ea typeface="ＭＳ Ｐゴシック"/>
              <a:cs typeface="ＭＳ Ｐゴシック"/>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a:ln>
            <a:miter lim="800000"/>
            <a:headEnd/>
            <a:tailEnd/>
          </a:ln>
        </p:spPr>
        <p:txBody>
          <a:bodyPr/>
          <a:lstStyle/>
          <a:p>
            <a:r>
              <a:rPr lang="en-US" smtClean="0">
                <a:ea typeface="ＭＳ Ｐゴシック"/>
                <a:cs typeface="ＭＳ Ｐゴシック"/>
              </a:rPr>
              <a:t>Part I</a:t>
            </a:r>
          </a:p>
          <a:p>
            <a:r>
              <a:rPr lang="en-US" smtClean="0">
                <a:ea typeface="ＭＳ Ｐゴシック"/>
                <a:cs typeface="ＭＳ Ｐゴシック"/>
              </a:rPr>
              <a:t>Now let’s assume that Washington Post held the IFN securities through the year 2014. At the end of 2014, the stock had a market value of $61 per share. On December 31, 2014, we must make an adjusting entry to state the investment at fair value. </a:t>
            </a:r>
            <a:r>
              <a:rPr lang="en-CA" smtClean="0">
                <a:ea typeface="ＭＳ Ｐゴシック"/>
                <a:cs typeface="ＭＳ Ｐゴシック"/>
              </a:rPr>
              <a:t>This $3 increase per share, from $58 to $61, equates to a $3 million unrealized gain in 2014. This unrealized</a:t>
            </a:r>
          </a:p>
          <a:p>
            <a:r>
              <a:rPr lang="en-CA" smtClean="0">
                <a:ea typeface="ＭＳ Ｐゴシック"/>
                <a:cs typeface="ＭＳ Ｐゴシック"/>
              </a:rPr>
              <a:t>gain would be netted against the unrealized loss from the prior year, using the following journal entry on December 31, 2014:</a:t>
            </a:r>
            <a:endParaRPr lang="en-US" smtClean="0">
              <a:ea typeface="ＭＳ Ｐゴシック"/>
              <a:cs typeface="ＭＳ Ｐゴシック"/>
            </a:endParaRPr>
          </a:p>
          <a:p>
            <a:endParaRPr lang="en-US" smtClean="0">
              <a:ea typeface="ＭＳ Ｐゴシック"/>
              <a:cs typeface="ＭＳ Ｐゴシック"/>
            </a:endParaRPr>
          </a:p>
          <a:p>
            <a:r>
              <a:rPr lang="en-US" smtClean="0">
                <a:ea typeface="ＭＳ Ｐゴシック"/>
                <a:cs typeface="ＭＳ Ｐゴシック"/>
              </a:rPr>
              <a:t>Part II</a:t>
            </a:r>
          </a:p>
          <a:p>
            <a:r>
              <a:rPr lang="en-US" smtClean="0">
                <a:ea typeface="ＭＳ Ｐゴシック"/>
                <a:cs typeface="ＭＳ Ｐゴシック"/>
              </a:rPr>
              <a:t>The adjusting journal entry is to debit the Available-for-Sale Securities for $3,000,000, and to credit the Net Unrealized Losses/Gains for the same amount. </a:t>
            </a:r>
          </a:p>
        </p:txBody>
      </p:sp>
      <p:sp>
        <p:nvSpPr>
          <p:cNvPr id="46083" name="Slide Number Placeholder 3"/>
          <p:cNvSpPr>
            <a:spLocks noGrp="1"/>
          </p:cNvSpPr>
          <p:nvPr>
            <p:ph type="sldNum" sz="quarter" idx="5"/>
          </p:nvPr>
        </p:nvSpPr>
        <p:spPr bwMode="auto">
          <a:noFill/>
          <a:ln>
            <a:miter lim="800000"/>
            <a:headEnd/>
            <a:tailEnd/>
          </a:ln>
        </p:spPr>
        <p:txBody>
          <a:bodyPr/>
          <a:lstStyle/>
          <a:p>
            <a:fld id="{AC873859-6E7B-41FF-AD17-2F17457F9C40}" type="slidenum">
              <a:rPr lang="en-US" smtClean="0">
                <a:latin typeface="Arial" charset="0"/>
                <a:ea typeface="ＭＳ Ｐゴシック"/>
                <a:cs typeface="ＭＳ Ｐゴシック"/>
              </a:rPr>
              <a:pPr/>
              <a:t>15</a:t>
            </a:fld>
            <a:endParaRPr lang="en-US" smtClean="0">
              <a:latin typeface="Arial" charset="0"/>
              <a:ea typeface="ＭＳ Ｐゴシック"/>
              <a:cs typeface="ＭＳ Ｐゴシック"/>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a:ln>
            <a:miter lim="800000"/>
            <a:headEnd/>
            <a:tailEnd/>
          </a:ln>
        </p:spPr>
        <p:txBody>
          <a:bodyPr/>
          <a:lstStyle/>
          <a:p>
            <a:r>
              <a:rPr lang="en-US" smtClean="0">
                <a:ea typeface="ＭＳ Ｐゴシック"/>
                <a:cs typeface="ＭＳ Ｐゴシック"/>
              </a:rPr>
              <a:t>Part I</a:t>
            </a:r>
          </a:p>
          <a:p>
            <a:r>
              <a:rPr lang="en-US" smtClean="0">
                <a:ea typeface="ＭＳ Ｐゴシック"/>
                <a:cs typeface="ＭＳ Ｐゴシック"/>
              </a:rPr>
              <a:t>Now let’s assume that on March 17, 2015,Washington Post sold all of its investment in IFN for $64 per share. </a:t>
            </a:r>
            <a:r>
              <a:rPr lang="en-CA" smtClean="0">
                <a:ea typeface="ＭＳ Ｐゴシック"/>
                <a:cs typeface="ＭＳ Ｐゴシック"/>
              </a:rPr>
              <a:t>The company receives $64 million in cash ($64 x 1,000,000 shares) for stock purchased at $60 million in 2013 ($60 x 1,000,000 shares). On that date, accountants record a $4 million realized gain on the sale ($64 million - $60 million) and then eliminate the Available-for-Sale Securities and Net Unrealized Losses/Gains accounts,</a:t>
            </a:r>
          </a:p>
          <a:p>
            <a:r>
              <a:rPr lang="en-CA" smtClean="0">
                <a:ea typeface="ＭＳ Ｐゴシック"/>
                <a:cs typeface="ＭＳ Ｐゴシック"/>
              </a:rPr>
              <a:t>with the following journal entry.</a:t>
            </a:r>
            <a:endParaRPr lang="en-US" smtClean="0">
              <a:ea typeface="ＭＳ Ｐゴシック"/>
              <a:cs typeface="ＭＳ Ｐゴシック"/>
            </a:endParaRPr>
          </a:p>
          <a:p>
            <a:endParaRPr lang="en-US" smtClean="0">
              <a:ea typeface="ＭＳ Ｐゴシック"/>
              <a:cs typeface="ＭＳ Ｐゴシック"/>
            </a:endParaRPr>
          </a:p>
          <a:p>
            <a:r>
              <a:rPr lang="en-US" smtClean="0">
                <a:ea typeface="ＭＳ Ｐゴシック"/>
                <a:cs typeface="ＭＳ Ｐゴシック"/>
              </a:rPr>
              <a:t>Part II</a:t>
            </a:r>
          </a:p>
          <a:p>
            <a:r>
              <a:rPr lang="en-US" smtClean="0">
                <a:ea typeface="ＭＳ Ｐゴシック"/>
                <a:cs typeface="ＭＳ Ｐゴシック"/>
              </a:rPr>
              <a:t>The journal entry is to debit Cash for $64,000,000, credit Available-for-Sale Securities for $61,000,000, credit Net Unrealized Losses/Gains for $1,000,000 and credit Gain on Sale of Investments for $4,000,000.</a:t>
            </a:r>
          </a:p>
          <a:p>
            <a:endParaRPr lang="en-US" smtClean="0">
              <a:ea typeface="ＭＳ Ｐゴシック"/>
              <a:cs typeface="ＭＳ Ｐゴシック"/>
            </a:endParaRPr>
          </a:p>
        </p:txBody>
      </p:sp>
      <p:sp>
        <p:nvSpPr>
          <p:cNvPr id="48131" name="Slide Number Placeholder 3"/>
          <p:cNvSpPr>
            <a:spLocks noGrp="1"/>
          </p:cNvSpPr>
          <p:nvPr>
            <p:ph type="sldNum" sz="quarter" idx="5"/>
          </p:nvPr>
        </p:nvSpPr>
        <p:spPr bwMode="auto">
          <a:noFill/>
          <a:ln>
            <a:miter lim="800000"/>
            <a:headEnd/>
            <a:tailEnd/>
          </a:ln>
        </p:spPr>
        <p:txBody>
          <a:bodyPr/>
          <a:lstStyle/>
          <a:p>
            <a:fld id="{EB9D5160-E6E9-4896-BE8B-06BFCCFC3D47}" type="slidenum">
              <a:rPr lang="en-US" smtClean="0">
                <a:latin typeface="Arial" charset="0"/>
                <a:ea typeface="ＭＳ Ｐゴシック"/>
                <a:cs typeface="ＭＳ Ｐゴシック"/>
              </a:rPr>
              <a:pPr/>
              <a:t>16</a:t>
            </a:fld>
            <a:endParaRPr lang="en-US" smtClean="0">
              <a:latin typeface="Arial" charset="0"/>
              <a:ea typeface="ＭＳ Ｐゴシック"/>
              <a:cs typeface="ＭＳ Ｐゴシック"/>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ln>
            <a:miter lim="800000"/>
            <a:headEnd/>
            <a:tailEnd/>
          </a:ln>
        </p:spPr>
        <p:txBody>
          <a:bodyPr/>
          <a:lstStyle/>
          <a:p>
            <a:pPr>
              <a:defRPr/>
            </a:pPr>
            <a:r>
              <a:rPr lang="en-US" dirty="0" smtClean="0">
                <a:solidFill>
                  <a:srgbClr val="4A452A"/>
                </a:solidFill>
                <a:effectLst>
                  <a:outerShdw blurRad="38100" dist="38100" dir="2700000" algn="tl">
                    <a:srgbClr val="C0C0C0"/>
                  </a:outerShdw>
                </a:effectLst>
              </a:rPr>
              <a:t>The impact of unrealized holding gains or losses on the financial statements depends on whether an investment is a </a:t>
            </a:r>
            <a:r>
              <a:rPr lang="en-US" dirty="0" smtClean="0">
                <a:solidFill>
                  <a:schemeClr val="accent1"/>
                </a:solidFill>
                <a:effectLst>
                  <a:outerShdw blurRad="38100" dist="38100" dir="2700000" algn="tl">
                    <a:srgbClr val="C0C0C0"/>
                  </a:outerShdw>
                </a:effectLst>
              </a:rPr>
              <a:t>trading security</a:t>
            </a:r>
            <a:r>
              <a:rPr lang="en-US" dirty="0" smtClean="0">
                <a:solidFill>
                  <a:srgbClr val="4A452A"/>
                </a:solidFill>
                <a:effectLst>
                  <a:outerShdw blurRad="38100" dist="38100" dir="2700000" algn="tl">
                    <a:srgbClr val="C0C0C0"/>
                  </a:outerShdw>
                </a:effectLst>
              </a:rPr>
              <a:t> or a security </a:t>
            </a:r>
            <a:r>
              <a:rPr lang="en-US" dirty="0" smtClean="0">
                <a:solidFill>
                  <a:srgbClr val="9B2D1F"/>
                </a:solidFill>
                <a:effectLst>
                  <a:outerShdw blurRad="38100" dist="38100" dir="2700000" algn="tl">
                    <a:srgbClr val="C0C0C0"/>
                  </a:outerShdw>
                </a:effectLst>
              </a:rPr>
              <a:t>available-for-sale</a:t>
            </a:r>
            <a:r>
              <a:rPr lang="en-US" dirty="0" smtClean="0">
                <a:solidFill>
                  <a:srgbClr val="4A452A"/>
                </a:solidFill>
                <a:effectLst>
                  <a:outerShdw blurRad="38100" dist="38100" dir="2700000" algn="tl">
                    <a:srgbClr val="C0C0C0"/>
                  </a:outerShdw>
                </a:effectLst>
              </a:rPr>
              <a:t>. For available-for-sale securities, </a:t>
            </a:r>
            <a:r>
              <a:rPr lang="en-US" dirty="0" smtClean="0">
                <a:solidFill>
                  <a:srgbClr val="632523"/>
                </a:solidFill>
                <a:effectLst>
                  <a:outerShdw blurRad="38100" dist="38100" dir="2700000" algn="tl">
                    <a:srgbClr val="C0C0C0"/>
                  </a:outerShdw>
                </a:effectLst>
              </a:rPr>
              <a:t>the unrealized gain (loss) account is reported as a separate component of stockholders’ equity, under Accumulated Other Comprehensive Income. It is not reported on the income statement. For trading securities, the </a:t>
            </a:r>
            <a:r>
              <a:rPr lang="en-US" dirty="0" smtClean="0">
                <a:solidFill>
                  <a:srgbClr val="984807"/>
                </a:solidFill>
                <a:effectLst>
                  <a:outerShdw blurRad="38100" dist="38100" dir="2700000" algn="tl">
                    <a:srgbClr val="C0C0C0"/>
                  </a:outerShdw>
                </a:effectLst>
              </a:rPr>
              <a:t>unrealized gain (loss) is included in each period’s income statement. Holding gains increase income and holding losses decrease net income. The unrealized gain (loss) account is closed to retained earnings at the end of the period. </a:t>
            </a:r>
            <a:r>
              <a:rPr lang="en-US" dirty="0" smtClean="0">
                <a:solidFill>
                  <a:srgbClr val="632523"/>
                </a:solidFill>
                <a:effectLst>
                  <a:outerShdw blurRad="38100" dist="38100" dir="2700000" algn="tl">
                    <a:srgbClr val="C0C0C0"/>
                  </a:outerShdw>
                </a:effectLst>
              </a:rPr>
              <a:t> </a:t>
            </a:r>
          </a:p>
          <a:p>
            <a:pPr>
              <a:defRPr/>
            </a:pPr>
            <a:r>
              <a:rPr lang="en-US" dirty="0" smtClean="0">
                <a:solidFill>
                  <a:srgbClr val="4A452A"/>
                </a:solidFill>
                <a:effectLst>
                  <a:outerShdw blurRad="38100" dist="38100" dir="2700000" algn="tl">
                    <a:srgbClr val="C0C0C0"/>
                  </a:outerShdw>
                </a:effectLst>
              </a:rPr>
              <a:t> </a:t>
            </a:r>
          </a:p>
          <a:p>
            <a:pPr>
              <a:defRPr/>
            </a:pPr>
            <a:endParaRPr lang="en-US" dirty="0" smtClean="0"/>
          </a:p>
        </p:txBody>
      </p:sp>
      <p:sp>
        <p:nvSpPr>
          <p:cNvPr id="50179" name="Slide Number Placeholder 3"/>
          <p:cNvSpPr>
            <a:spLocks noGrp="1"/>
          </p:cNvSpPr>
          <p:nvPr>
            <p:ph type="sldNum" sz="quarter" idx="5"/>
          </p:nvPr>
        </p:nvSpPr>
        <p:spPr bwMode="auto">
          <a:noFill/>
          <a:ln>
            <a:miter lim="800000"/>
            <a:headEnd/>
            <a:tailEnd/>
          </a:ln>
        </p:spPr>
        <p:txBody>
          <a:bodyPr/>
          <a:lstStyle/>
          <a:p>
            <a:fld id="{4E5486F9-C097-4D25-B155-FB8BDCE10ED4}" type="slidenum">
              <a:rPr lang="en-US" smtClean="0">
                <a:latin typeface="Arial" charset="0"/>
                <a:ea typeface="ＭＳ Ｐゴシック"/>
                <a:cs typeface="ＭＳ Ｐゴシック"/>
              </a:rPr>
              <a:pPr/>
              <a:t>17</a:t>
            </a:fld>
            <a:endParaRPr lang="en-US" smtClean="0">
              <a:latin typeface="Arial" charset="0"/>
              <a:ea typeface="ＭＳ Ｐゴシック"/>
              <a:cs typeface="ＭＳ Ｐゴシック"/>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ChangeArrowheads="1"/>
          </p:cNvSpPr>
          <p:nvPr/>
        </p:nvSpPr>
        <p:spPr bwMode="auto">
          <a:xfrm>
            <a:off x="3886200" y="0"/>
            <a:ext cx="2971800" cy="457200"/>
          </a:xfrm>
          <a:prstGeom prst="rect">
            <a:avLst/>
          </a:prstGeom>
          <a:noFill/>
          <a:ln w="9525">
            <a:noFill/>
            <a:miter lim="800000"/>
            <a:headEnd/>
            <a:tailEnd/>
          </a:ln>
        </p:spPr>
        <p:txBody>
          <a:bodyPr wrap="none" anchor="ctr"/>
          <a:lstStyle/>
          <a:p>
            <a:endParaRPr lang="en-US"/>
          </a:p>
        </p:txBody>
      </p:sp>
      <p:sp>
        <p:nvSpPr>
          <p:cNvPr id="52226" name="Rectangle 3"/>
          <p:cNvSpPr>
            <a:spLocks noChangeArrowheads="1"/>
          </p:cNvSpPr>
          <p:nvPr/>
        </p:nvSpPr>
        <p:spPr bwMode="auto">
          <a:xfrm>
            <a:off x="3886200" y="8686800"/>
            <a:ext cx="2971800" cy="457200"/>
          </a:xfrm>
          <a:prstGeom prst="rect">
            <a:avLst/>
          </a:prstGeom>
          <a:noFill/>
          <a:ln w="9525">
            <a:noFill/>
            <a:miter lim="800000"/>
            <a:headEnd/>
            <a:tailEnd/>
          </a:ln>
        </p:spPr>
        <p:txBody>
          <a:bodyPr lIns="19050" tIns="0" rIns="19050" bIns="0" anchor="b"/>
          <a:lstStyle/>
          <a:p>
            <a:pPr algn="r" eaLnBrk="0" hangingPunct="0"/>
            <a:r>
              <a:rPr lang="en-US" sz="1000" i="1">
                <a:latin typeface="Times New Roman" pitchFamily="18" charset="0"/>
              </a:rPr>
              <a:t>8</a:t>
            </a:r>
          </a:p>
        </p:txBody>
      </p:sp>
      <p:sp>
        <p:nvSpPr>
          <p:cNvPr id="52227" name="Rectangle 4"/>
          <p:cNvSpPr>
            <a:spLocks noChangeArrowheads="1"/>
          </p:cNvSpPr>
          <p:nvPr/>
        </p:nvSpPr>
        <p:spPr bwMode="auto">
          <a:xfrm>
            <a:off x="0" y="8686800"/>
            <a:ext cx="2971800" cy="457200"/>
          </a:xfrm>
          <a:prstGeom prst="rect">
            <a:avLst/>
          </a:prstGeom>
          <a:noFill/>
          <a:ln w="9525">
            <a:noFill/>
            <a:miter lim="800000"/>
            <a:headEnd/>
            <a:tailEnd/>
          </a:ln>
        </p:spPr>
        <p:txBody>
          <a:bodyPr wrap="none" anchor="ctr"/>
          <a:lstStyle/>
          <a:p>
            <a:endParaRPr lang="en-US"/>
          </a:p>
        </p:txBody>
      </p:sp>
      <p:sp>
        <p:nvSpPr>
          <p:cNvPr id="52228" name="Rectangle 5"/>
          <p:cNvSpPr>
            <a:spLocks noChangeArrowheads="1"/>
          </p:cNvSpPr>
          <p:nvPr/>
        </p:nvSpPr>
        <p:spPr bwMode="auto">
          <a:xfrm>
            <a:off x="0" y="0"/>
            <a:ext cx="2971800" cy="457200"/>
          </a:xfrm>
          <a:prstGeom prst="rect">
            <a:avLst/>
          </a:prstGeom>
          <a:noFill/>
          <a:ln w="9525">
            <a:noFill/>
            <a:miter lim="800000"/>
            <a:headEnd/>
            <a:tailEnd/>
          </a:ln>
        </p:spPr>
        <p:txBody>
          <a:bodyPr wrap="none" anchor="ctr"/>
          <a:lstStyle/>
          <a:p>
            <a:endParaRPr lang="en-US"/>
          </a:p>
        </p:txBody>
      </p:sp>
      <p:sp>
        <p:nvSpPr>
          <p:cNvPr id="52229" name="Rectangle 6"/>
          <p:cNvSpPr>
            <a:spLocks noGrp="1" noRot="1" noChangeAspect="1" noChangeArrowheads="1" noTextEdit="1"/>
          </p:cNvSpPr>
          <p:nvPr>
            <p:ph type="sldImg"/>
          </p:nvPr>
        </p:nvSpPr>
        <p:spPr bwMode="auto">
          <a:xfrm>
            <a:off x="1150938" y="692150"/>
            <a:ext cx="4556125" cy="3416300"/>
          </a:xfrm>
          <a:noFill/>
          <a:ln cap="flat">
            <a:solidFill>
              <a:srgbClr val="000000"/>
            </a:solidFill>
            <a:miter lim="800000"/>
            <a:headEnd/>
            <a:tailEnd/>
          </a:ln>
        </p:spPr>
      </p:sp>
      <p:sp>
        <p:nvSpPr>
          <p:cNvPr id="52230" name="Rectangle 7"/>
          <p:cNvSpPr>
            <a:spLocks noGrp="1" noChangeArrowheads="1"/>
          </p:cNvSpPr>
          <p:nvPr>
            <p:ph type="body" idx="1"/>
          </p:nvPr>
        </p:nvSpPr>
        <p:spPr bwMode="auto">
          <a:noFill/>
          <a:ln>
            <a:miter lim="800000"/>
            <a:headEnd/>
            <a:tailEnd/>
          </a:ln>
        </p:spPr>
        <p:txBody>
          <a:bodyPr/>
          <a:lstStyle/>
          <a:p>
            <a:r>
              <a:rPr lang="en-US" smtClean="0">
                <a:ea typeface="ＭＳ Ｐゴシック"/>
                <a:cs typeface="ＭＳ Ｐゴシック"/>
              </a:rPr>
              <a:t>So far we have studied the accounting for debt and equity securities where the investor lacks significant influence or control over the investee.</a:t>
            </a:r>
          </a:p>
          <a:p>
            <a:endParaRPr lang="en-US" smtClean="0">
              <a:ea typeface="ＭＳ Ｐゴシック"/>
              <a:cs typeface="ＭＳ Ｐゴシック"/>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ChangeArrowheads="1"/>
          </p:cNvSpPr>
          <p:nvPr/>
        </p:nvSpPr>
        <p:spPr bwMode="auto">
          <a:xfrm>
            <a:off x="3886200" y="0"/>
            <a:ext cx="2971800" cy="457200"/>
          </a:xfrm>
          <a:prstGeom prst="rect">
            <a:avLst/>
          </a:prstGeom>
          <a:noFill/>
          <a:ln w="9525">
            <a:noFill/>
            <a:miter lim="800000"/>
            <a:headEnd/>
            <a:tailEnd/>
          </a:ln>
        </p:spPr>
        <p:txBody>
          <a:bodyPr wrap="none" anchor="ctr"/>
          <a:lstStyle/>
          <a:p>
            <a:endParaRPr lang="en-US"/>
          </a:p>
        </p:txBody>
      </p:sp>
      <p:sp>
        <p:nvSpPr>
          <p:cNvPr id="54274" name="Rectangle 3"/>
          <p:cNvSpPr>
            <a:spLocks noChangeArrowheads="1"/>
          </p:cNvSpPr>
          <p:nvPr/>
        </p:nvSpPr>
        <p:spPr bwMode="auto">
          <a:xfrm>
            <a:off x="3886200" y="8686800"/>
            <a:ext cx="2971800" cy="457200"/>
          </a:xfrm>
          <a:prstGeom prst="rect">
            <a:avLst/>
          </a:prstGeom>
          <a:noFill/>
          <a:ln w="9525">
            <a:noFill/>
            <a:miter lim="800000"/>
            <a:headEnd/>
            <a:tailEnd/>
          </a:ln>
        </p:spPr>
        <p:txBody>
          <a:bodyPr lIns="19050" tIns="0" rIns="19050" bIns="0" anchor="b"/>
          <a:lstStyle/>
          <a:p>
            <a:pPr algn="r" eaLnBrk="0" hangingPunct="0"/>
            <a:r>
              <a:rPr lang="en-US" sz="1000" i="1">
                <a:latin typeface="Times New Roman" pitchFamily="18" charset="0"/>
              </a:rPr>
              <a:t>9</a:t>
            </a:r>
          </a:p>
        </p:txBody>
      </p:sp>
      <p:sp>
        <p:nvSpPr>
          <p:cNvPr id="54275" name="Rectangle 4"/>
          <p:cNvSpPr>
            <a:spLocks noChangeArrowheads="1"/>
          </p:cNvSpPr>
          <p:nvPr/>
        </p:nvSpPr>
        <p:spPr bwMode="auto">
          <a:xfrm>
            <a:off x="0" y="8686800"/>
            <a:ext cx="2971800" cy="457200"/>
          </a:xfrm>
          <a:prstGeom prst="rect">
            <a:avLst/>
          </a:prstGeom>
          <a:noFill/>
          <a:ln w="9525">
            <a:noFill/>
            <a:miter lim="800000"/>
            <a:headEnd/>
            <a:tailEnd/>
          </a:ln>
        </p:spPr>
        <p:txBody>
          <a:bodyPr wrap="none" anchor="ctr"/>
          <a:lstStyle/>
          <a:p>
            <a:endParaRPr lang="en-US"/>
          </a:p>
        </p:txBody>
      </p:sp>
      <p:sp>
        <p:nvSpPr>
          <p:cNvPr id="54276" name="Rectangle 5"/>
          <p:cNvSpPr>
            <a:spLocks noChangeArrowheads="1"/>
          </p:cNvSpPr>
          <p:nvPr/>
        </p:nvSpPr>
        <p:spPr bwMode="auto">
          <a:xfrm>
            <a:off x="0" y="0"/>
            <a:ext cx="2971800" cy="457200"/>
          </a:xfrm>
          <a:prstGeom prst="rect">
            <a:avLst/>
          </a:prstGeom>
          <a:noFill/>
          <a:ln w="9525">
            <a:noFill/>
            <a:miter lim="800000"/>
            <a:headEnd/>
            <a:tailEnd/>
          </a:ln>
        </p:spPr>
        <p:txBody>
          <a:bodyPr wrap="none" anchor="ctr"/>
          <a:lstStyle/>
          <a:p>
            <a:endParaRPr lang="en-US"/>
          </a:p>
        </p:txBody>
      </p:sp>
      <p:sp>
        <p:nvSpPr>
          <p:cNvPr id="54277" name="Rectangle 6"/>
          <p:cNvSpPr>
            <a:spLocks noGrp="1" noRot="1" noChangeAspect="1" noChangeArrowheads="1" noTextEdit="1"/>
          </p:cNvSpPr>
          <p:nvPr>
            <p:ph type="sldImg"/>
          </p:nvPr>
        </p:nvSpPr>
        <p:spPr bwMode="auto">
          <a:xfrm>
            <a:off x="1150938" y="692150"/>
            <a:ext cx="4556125" cy="3416300"/>
          </a:xfrm>
          <a:noFill/>
          <a:ln cap="flat">
            <a:solidFill>
              <a:srgbClr val="000000"/>
            </a:solidFill>
            <a:miter lim="800000"/>
            <a:headEnd/>
            <a:tailEnd/>
          </a:ln>
        </p:spPr>
      </p:sp>
      <p:sp>
        <p:nvSpPr>
          <p:cNvPr id="54278" name="Rectangle 7"/>
          <p:cNvSpPr>
            <a:spLocks noGrp="1" noChangeArrowheads="1"/>
          </p:cNvSpPr>
          <p:nvPr>
            <p:ph type="body" idx="1"/>
          </p:nvPr>
        </p:nvSpPr>
        <p:spPr bwMode="auto">
          <a:noFill/>
          <a:ln>
            <a:miter lim="800000"/>
            <a:headEnd/>
            <a:tailEnd/>
          </a:ln>
        </p:spPr>
        <p:txBody>
          <a:bodyPr/>
          <a:lstStyle/>
          <a:p>
            <a:r>
              <a:rPr lang="en-US" smtClean="0">
                <a:ea typeface="ＭＳ Ｐゴシック"/>
                <a:cs typeface="ＭＳ Ｐゴシック"/>
              </a:rPr>
              <a:t>It is now time to look at accounting under the </a:t>
            </a:r>
            <a:r>
              <a:rPr lang="en-US" i="1" smtClean="0">
                <a:ea typeface="ＭＳ Ｐゴシック"/>
                <a:cs typeface="ＭＳ Ｐゴシック"/>
              </a:rPr>
              <a:t>equity</a:t>
            </a:r>
            <a:r>
              <a:rPr lang="en-US" smtClean="0">
                <a:ea typeface="ＭＳ Ｐゴシック"/>
                <a:cs typeface="ＭＳ Ｐゴシック"/>
              </a:rPr>
              <a:t> method where a company has significant influence over the investee.  Generally, we associate significant influence with ownership of between twenty and fifty percent of the voting common stock of another company.</a:t>
            </a:r>
          </a:p>
          <a:p>
            <a:endParaRPr lang="en-US" smtClean="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p:spPr>
      </p:sp>
      <p:sp>
        <p:nvSpPr>
          <p:cNvPr id="19458" name="Rectangle 3"/>
          <p:cNvSpPr>
            <a:spLocks noGrp="1" noChangeArrowheads="1"/>
          </p:cNvSpPr>
          <p:nvPr>
            <p:ph type="body" idx="1"/>
          </p:nvPr>
        </p:nvSpPr>
        <p:spPr bwMode="auto">
          <a:noFill/>
          <a:ln>
            <a:miter lim="800000"/>
            <a:headEnd/>
            <a:tailEnd/>
          </a:ln>
        </p:spPr>
        <p:txBody>
          <a:bodyPr/>
          <a:lstStyle/>
          <a:p>
            <a:r>
              <a:rPr lang="en-US" smtClean="0">
                <a:ea typeface="ＭＳ Ｐゴシック"/>
                <a:cs typeface="ＭＳ Ｐゴシック"/>
              </a:rPr>
              <a:t>There are several reasons for a company to make investments. Some companies may wish to invest idle cash to receive a return on money. The nature of a company’s business may require it to invest in securities. For example, pension funds, insurance companies, or mutual funds. Many companies make investments for strategic or competitive reasons. Some investments are targeted at influencing the operations of another company but not controlling that company. Finally, managers may want to control another company, either by purchasing it directly or by becoming a majority shareholder. When two or more companies combine, they consolidate their financial statements as if just one company were reporting.</a:t>
            </a:r>
          </a:p>
          <a:p>
            <a:endParaRPr lang="en-US" smtClean="0">
              <a:ea typeface="ＭＳ Ｐゴシック"/>
              <a:cs typeface="ＭＳ Ｐゴシック"/>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ChangeArrowheads="1"/>
          </p:cNvSpPr>
          <p:nvPr/>
        </p:nvSpPr>
        <p:spPr bwMode="auto">
          <a:xfrm>
            <a:off x="3886200" y="0"/>
            <a:ext cx="2971800" cy="457200"/>
          </a:xfrm>
          <a:prstGeom prst="rect">
            <a:avLst/>
          </a:prstGeom>
          <a:noFill/>
          <a:ln w="9525">
            <a:noFill/>
            <a:miter lim="800000"/>
            <a:headEnd/>
            <a:tailEnd/>
          </a:ln>
        </p:spPr>
        <p:txBody>
          <a:bodyPr wrap="none" anchor="ctr"/>
          <a:lstStyle/>
          <a:p>
            <a:endParaRPr lang="en-US"/>
          </a:p>
        </p:txBody>
      </p:sp>
      <p:sp>
        <p:nvSpPr>
          <p:cNvPr id="56322" name="Rectangle 3"/>
          <p:cNvSpPr>
            <a:spLocks noChangeArrowheads="1"/>
          </p:cNvSpPr>
          <p:nvPr/>
        </p:nvSpPr>
        <p:spPr bwMode="auto">
          <a:xfrm>
            <a:off x="3886200" y="8686800"/>
            <a:ext cx="2971800" cy="457200"/>
          </a:xfrm>
          <a:prstGeom prst="rect">
            <a:avLst/>
          </a:prstGeom>
          <a:noFill/>
          <a:ln w="9525">
            <a:noFill/>
            <a:miter lim="800000"/>
            <a:headEnd/>
            <a:tailEnd/>
          </a:ln>
        </p:spPr>
        <p:txBody>
          <a:bodyPr lIns="19050" tIns="0" rIns="19050" bIns="0" anchor="b"/>
          <a:lstStyle/>
          <a:p>
            <a:pPr algn="r" eaLnBrk="0" hangingPunct="0"/>
            <a:r>
              <a:rPr lang="en-US" sz="1000" i="1">
                <a:latin typeface="Times New Roman" pitchFamily="18" charset="0"/>
              </a:rPr>
              <a:t>52</a:t>
            </a:r>
          </a:p>
        </p:txBody>
      </p:sp>
      <p:sp>
        <p:nvSpPr>
          <p:cNvPr id="56323" name="Rectangle 4"/>
          <p:cNvSpPr>
            <a:spLocks noChangeArrowheads="1"/>
          </p:cNvSpPr>
          <p:nvPr/>
        </p:nvSpPr>
        <p:spPr bwMode="auto">
          <a:xfrm>
            <a:off x="0" y="8686800"/>
            <a:ext cx="2971800" cy="457200"/>
          </a:xfrm>
          <a:prstGeom prst="rect">
            <a:avLst/>
          </a:prstGeom>
          <a:noFill/>
          <a:ln w="9525">
            <a:noFill/>
            <a:miter lim="800000"/>
            <a:headEnd/>
            <a:tailEnd/>
          </a:ln>
        </p:spPr>
        <p:txBody>
          <a:bodyPr wrap="none" anchor="ctr"/>
          <a:lstStyle/>
          <a:p>
            <a:endParaRPr lang="en-US"/>
          </a:p>
        </p:txBody>
      </p:sp>
      <p:sp>
        <p:nvSpPr>
          <p:cNvPr id="56324" name="Rectangle 5"/>
          <p:cNvSpPr>
            <a:spLocks noChangeArrowheads="1"/>
          </p:cNvSpPr>
          <p:nvPr/>
        </p:nvSpPr>
        <p:spPr bwMode="auto">
          <a:xfrm>
            <a:off x="0" y="0"/>
            <a:ext cx="2971800" cy="457200"/>
          </a:xfrm>
          <a:prstGeom prst="rect">
            <a:avLst/>
          </a:prstGeom>
          <a:noFill/>
          <a:ln w="9525">
            <a:noFill/>
            <a:miter lim="800000"/>
            <a:headEnd/>
            <a:tailEnd/>
          </a:ln>
        </p:spPr>
        <p:txBody>
          <a:bodyPr wrap="none" anchor="ctr"/>
          <a:lstStyle/>
          <a:p>
            <a:endParaRPr lang="en-US"/>
          </a:p>
        </p:txBody>
      </p:sp>
      <p:sp>
        <p:nvSpPr>
          <p:cNvPr id="56325" name="Rectangle 6"/>
          <p:cNvSpPr>
            <a:spLocks noChangeArrowheads="1"/>
          </p:cNvSpPr>
          <p:nvPr/>
        </p:nvSpPr>
        <p:spPr bwMode="auto">
          <a:xfrm>
            <a:off x="3886200" y="0"/>
            <a:ext cx="2971800" cy="457200"/>
          </a:xfrm>
          <a:prstGeom prst="rect">
            <a:avLst/>
          </a:prstGeom>
          <a:noFill/>
          <a:ln w="9525">
            <a:noFill/>
            <a:miter lim="800000"/>
            <a:headEnd/>
            <a:tailEnd/>
          </a:ln>
        </p:spPr>
        <p:txBody>
          <a:bodyPr wrap="none" anchor="ctr"/>
          <a:lstStyle/>
          <a:p>
            <a:endParaRPr lang="en-US"/>
          </a:p>
        </p:txBody>
      </p:sp>
      <p:sp>
        <p:nvSpPr>
          <p:cNvPr id="56326" name="Rectangle 7"/>
          <p:cNvSpPr>
            <a:spLocks noChangeArrowheads="1"/>
          </p:cNvSpPr>
          <p:nvPr/>
        </p:nvSpPr>
        <p:spPr bwMode="auto">
          <a:xfrm>
            <a:off x="3886200" y="8686800"/>
            <a:ext cx="2971800" cy="457200"/>
          </a:xfrm>
          <a:prstGeom prst="rect">
            <a:avLst/>
          </a:prstGeom>
          <a:noFill/>
          <a:ln w="9525">
            <a:noFill/>
            <a:miter lim="800000"/>
            <a:headEnd/>
            <a:tailEnd/>
          </a:ln>
        </p:spPr>
        <p:txBody>
          <a:bodyPr lIns="19050" tIns="0" rIns="19050" bIns="0" anchor="b"/>
          <a:lstStyle/>
          <a:p>
            <a:pPr algn="r" eaLnBrk="0" hangingPunct="0"/>
            <a:r>
              <a:rPr lang="en-US" sz="1000" i="1">
                <a:latin typeface="Times New Roman" pitchFamily="18" charset="0"/>
              </a:rPr>
              <a:t>56</a:t>
            </a:r>
          </a:p>
        </p:txBody>
      </p:sp>
      <p:sp>
        <p:nvSpPr>
          <p:cNvPr id="56327" name="Rectangle 8"/>
          <p:cNvSpPr>
            <a:spLocks noChangeArrowheads="1"/>
          </p:cNvSpPr>
          <p:nvPr/>
        </p:nvSpPr>
        <p:spPr bwMode="auto">
          <a:xfrm>
            <a:off x="0" y="8686800"/>
            <a:ext cx="2971800" cy="457200"/>
          </a:xfrm>
          <a:prstGeom prst="rect">
            <a:avLst/>
          </a:prstGeom>
          <a:noFill/>
          <a:ln w="9525">
            <a:noFill/>
            <a:miter lim="800000"/>
            <a:headEnd/>
            <a:tailEnd/>
          </a:ln>
        </p:spPr>
        <p:txBody>
          <a:bodyPr wrap="none" anchor="ctr"/>
          <a:lstStyle/>
          <a:p>
            <a:endParaRPr lang="en-US"/>
          </a:p>
        </p:txBody>
      </p:sp>
      <p:sp>
        <p:nvSpPr>
          <p:cNvPr id="56328" name="Rectangle 9"/>
          <p:cNvSpPr>
            <a:spLocks noChangeArrowheads="1"/>
          </p:cNvSpPr>
          <p:nvPr/>
        </p:nvSpPr>
        <p:spPr bwMode="auto">
          <a:xfrm>
            <a:off x="0" y="0"/>
            <a:ext cx="2971800" cy="457200"/>
          </a:xfrm>
          <a:prstGeom prst="rect">
            <a:avLst/>
          </a:prstGeom>
          <a:noFill/>
          <a:ln w="9525">
            <a:noFill/>
            <a:miter lim="800000"/>
            <a:headEnd/>
            <a:tailEnd/>
          </a:ln>
        </p:spPr>
        <p:txBody>
          <a:bodyPr wrap="none" anchor="ctr"/>
          <a:lstStyle/>
          <a:p>
            <a:endParaRPr lang="en-US"/>
          </a:p>
        </p:txBody>
      </p:sp>
      <p:sp>
        <p:nvSpPr>
          <p:cNvPr id="56329" name="Rectangle 10"/>
          <p:cNvSpPr>
            <a:spLocks noChangeArrowheads="1"/>
          </p:cNvSpPr>
          <p:nvPr/>
        </p:nvSpPr>
        <p:spPr bwMode="auto">
          <a:xfrm>
            <a:off x="3886200" y="0"/>
            <a:ext cx="2971800" cy="457200"/>
          </a:xfrm>
          <a:prstGeom prst="rect">
            <a:avLst/>
          </a:prstGeom>
          <a:noFill/>
          <a:ln w="9525">
            <a:noFill/>
            <a:miter lim="800000"/>
            <a:headEnd/>
            <a:tailEnd/>
          </a:ln>
        </p:spPr>
        <p:txBody>
          <a:bodyPr wrap="none" anchor="ctr"/>
          <a:lstStyle/>
          <a:p>
            <a:endParaRPr lang="en-US"/>
          </a:p>
        </p:txBody>
      </p:sp>
      <p:sp>
        <p:nvSpPr>
          <p:cNvPr id="56330" name="Rectangle 11"/>
          <p:cNvSpPr>
            <a:spLocks noChangeArrowheads="1"/>
          </p:cNvSpPr>
          <p:nvPr/>
        </p:nvSpPr>
        <p:spPr bwMode="auto">
          <a:xfrm>
            <a:off x="3886200" y="8686800"/>
            <a:ext cx="2971800" cy="457200"/>
          </a:xfrm>
          <a:prstGeom prst="rect">
            <a:avLst/>
          </a:prstGeom>
          <a:noFill/>
          <a:ln w="9525">
            <a:noFill/>
            <a:miter lim="800000"/>
            <a:headEnd/>
            <a:tailEnd/>
          </a:ln>
        </p:spPr>
        <p:txBody>
          <a:bodyPr lIns="19050" tIns="0" rIns="19050" bIns="0" anchor="b"/>
          <a:lstStyle/>
          <a:p>
            <a:pPr algn="r" eaLnBrk="0" hangingPunct="0"/>
            <a:r>
              <a:rPr lang="en-US" sz="1000" i="1">
                <a:latin typeface="Times New Roman" pitchFamily="18" charset="0"/>
              </a:rPr>
              <a:t>56</a:t>
            </a:r>
          </a:p>
        </p:txBody>
      </p:sp>
      <p:sp>
        <p:nvSpPr>
          <p:cNvPr id="56331" name="Rectangle 12"/>
          <p:cNvSpPr>
            <a:spLocks noChangeArrowheads="1"/>
          </p:cNvSpPr>
          <p:nvPr/>
        </p:nvSpPr>
        <p:spPr bwMode="auto">
          <a:xfrm>
            <a:off x="0" y="8686800"/>
            <a:ext cx="2971800" cy="457200"/>
          </a:xfrm>
          <a:prstGeom prst="rect">
            <a:avLst/>
          </a:prstGeom>
          <a:noFill/>
          <a:ln w="9525">
            <a:noFill/>
            <a:miter lim="800000"/>
            <a:headEnd/>
            <a:tailEnd/>
          </a:ln>
        </p:spPr>
        <p:txBody>
          <a:bodyPr wrap="none" anchor="ctr"/>
          <a:lstStyle/>
          <a:p>
            <a:endParaRPr lang="en-US"/>
          </a:p>
        </p:txBody>
      </p:sp>
      <p:sp>
        <p:nvSpPr>
          <p:cNvPr id="56332" name="Rectangle 13"/>
          <p:cNvSpPr>
            <a:spLocks noChangeArrowheads="1"/>
          </p:cNvSpPr>
          <p:nvPr/>
        </p:nvSpPr>
        <p:spPr bwMode="auto">
          <a:xfrm>
            <a:off x="0" y="0"/>
            <a:ext cx="2971800" cy="457200"/>
          </a:xfrm>
          <a:prstGeom prst="rect">
            <a:avLst/>
          </a:prstGeom>
          <a:noFill/>
          <a:ln w="9525">
            <a:noFill/>
            <a:miter lim="800000"/>
            <a:headEnd/>
            <a:tailEnd/>
          </a:ln>
        </p:spPr>
        <p:txBody>
          <a:bodyPr wrap="none" anchor="ctr"/>
          <a:lstStyle/>
          <a:p>
            <a:endParaRPr lang="en-US"/>
          </a:p>
        </p:txBody>
      </p:sp>
      <p:sp>
        <p:nvSpPr>
          <p:cNvPr id="56333" name="Rectangle 14"/>
          <p:cNvSpPr>
            <a:spLocks noChangeArrowheads="1"/>
          </p:cNvSpPr>
          <p:nvPr/>
        </p:nvSpPr>
        <p:spPr bwMode="auto">
          <a:xfrm>
            <a:off x="3886200" y="0"/>
            <a:ext cx="2971800" cy="457200"/>
          </a:xfrm>
          <a:prstGeom prst="rect">
            <a:avLst/>
          </a:prstGeom>
          <a:noFill/>
          <a:ln w="9525">
            <a:noFill/>
            <a:miter lim="800000"/>
            <a:headEnd/>
            <a:tailEnd/>
          </a:ln>
        </p:spPr>
        <p:txBody>
          <a:bodyPr wrap="none" anchor="ctr"/>
          <a:lstStyle/>
          <a:p>
            <a:endParaRPr lang="en-US"/>
          </a:p>
        </p:txBody>
      </p:sp>
      <p:sp>
        <p:nvSpPr>
          <p:cNvPr id="56334" name="Rectangle 15"/>
          <p:cNvSpPr>
            <a:spLocks noChangeArrowheads="1"/>
          </p:cNvSpPr>
          <p:nvPr/>
        </p:nvSpPr>
        <p:spPr bwMode="auto">
          <a:xfrm>
            <a:off x="3886200" y="8686800"/>
            <a:ext cx="2971800" cy="457200"/>
          </a:xfrm>
          <a:prstGeom prst="rect">
            <a:avLst/>
          </a:prstGeom>
          <a:noFill/>
          <a:ln w="9525">
            <a:noFill/>
            <a:miter lim="800000"/>
            <a:headEnd/>
            <a:tailEnd/>
          </a:ln>
        </p:spPr>
        <p:txBody>
          <a:bodyPr lIns="19050" tIns="0" rIns="19050" bIns="0" anchor="b"/>
          <a:lstStyle/>
          <a:p>
            <a:pPr algn="r" eaLnBrk="0" hangingPunct="0"/>
            <a:r>
              <a:rPr lang="en-US" sz="1000" i="1">
                <a:latin typeface="Times New Roman" pitchFamily="18" charset="0"/>
              </a:rPr>
              <a:t>56</a:t>
            </a:r>
          </a:p>
        </p:txBody>
      </p:sp>
      <p:sp>
        <p:nvSpPr>
          <p:cNvPr id="56335" name="Rectangle 16"/>
          <p:cNvSpPr>
            <a:spLocks noChangeArrowheads="1"/>
          </p:cNvSpPr>
          <p:nvPr/>
        </p:nvSpPr>
        <p:spPr bwMode="auto">
          <a:xfrm>
            <a:off x="0" y="8686800"/>
            <a:ext cx="2971800" cy="457200"/>
          </a:xfrm>
          <a:prstGeom prst="rect">
            <a:avLst/>
          </a:prstGeom>
          <a:noFill/>
          <a:ln w="9525">
            <a:noFill/>
            <a:miter lim="800000"/>
            <a:headEnd/>
            <a:tailEnd/>
          </a:ln>
        </p:spPr>
        <p:txBody>
          <a:bodyPr wrap="none" anchor="ctr"/>
          <a:lstStyle/>
          <a:p>
            <a:endParaRPr lang="en-US"/>
          </a:p>
        </p:txBody>
      </p:sp>
      <p:sp>
        <p:nvSpPr>
          <p:cNvPr id="56336" name="Rectangle 17"/>
          <p:cNvSpPr>
            <a:spLocks noChangeArrowheads="1"/>
          </p:cNvSpPr>
          <p:nvPr/>
        </p:nvSpPr>
        <p:spPr bwMode="auto">
          <a:xfrm>
            <a:off x="0" y="0"/>
            <a:ext cx="2971800" cy="457200"/>
          </a:xfrm>
          <a:prstGeom prst="rect">
            <a:avLst/>
          </a:prstGeom>
          <a:noFill/>
          <a:ln w="9525">
            <a:noFill/>
            <a:miter lim="800000"/>
            <a:headEnd/>
            <a:tailEnd/>
          </a:ln>
        </p:spPr>
        <p:txBody>
          <a:bodyPr wrap="none" anchor="ctr"/>
          <a:lstStyle/>
          <a:p>
            <a:endParaRPr lang="en-US"/>
          </a:p>
        </p:txBody>
      </p:sp>
      <p:sp>
        <p:nvSpPr>
          <p:cNvPr id="56337" name="Rectangle 18"/>
          <p:cNvSpPr>
            <a:spLocks noGrp="1" noRot="1" noChangeAspect="1" noChangeArrowheads="1" noTextEdit="1"/>
          </p:cNvSpPr>
          <p:nvPr>
            <p:ph type="sldImg"/>
          </p:nvPr>
        </p:nvSpPr>
        <p:spPr bwMode="auto">
          <a:xfrm>
            <a:off x="1150938" y="692150"/>
            <a:ext cx="4556125" cy="3416300"/>
          </a:xfrm>
          <a:noFill/>
          <a:ln cap="flat">
            <a:solidFill>
              <a:srgbClr val="000000"/>
            </a:solidFill>
            <a:miter lim="800000"/>
            <a:headEnd/>
            <a:tailEnd/>
          </a:ln>
        </p:spPr>
      </p:sp>
      <p:sp>
        <p:nvSpPr>
          <p:cNvPr id="56338" name="Rectangle 19"/>
          <p:cNvSpPr>
            <a:spLocks noGrp="1" noChangeArrowheads="1"/>
          </p:cNvSpPr>
          <p:nvPr>
            <p:ph type="body" idx="1"/>
          </p:nvPr>
        </p:nvSpPr>
        <p:spPr bwMode="auto">
          <a:noFill/>
          <a:ln>
            <a:miter lim="800000"/>
            <a:headEnd/>
            <a:tailEnd/>
          </a:ln>
        </p:spPr>
        <p:txBody>
          <a:bodyPr/>
          <a:lstStyle/>
          <a:p>
            <a:r>
              <a:rPr lang="en-CA" smtClean="0">
                <a:ea typeface="ＭＳ Ｐゴシック"/>
                <a:cs typeface="ＭＳ Ｐゴシック"/>
              </a:rPr>
              <a:t>Under the equity method, the investor’s 20 to 50 percent ownership in a company presumes significant influence over the affiliate’s operating and financing policies. Because of this influence, the investment is accounted for as if the two companies were one. That is, the net income the affiliate earned increases the affiliate’s net assets (assets - liabilities). Likewise, the investor should report a portion of the affiliate’s net income as its income and an increase in the investment account. Dividends paid by the affiliate decrease the affiliate’s net assets. Similarly, the receipt of dividends by the investor is treated as a reduction of the investment account, not revenue. A summary is provided on this slide.</a:t>
            </a:r>
            <a:endParaRPr lang="en-US" smtClean="0">
              <a:ea typeface="ＭＳ Ｐゴシック"/>
              <a:cs typeface="ＭＳ Ｐゴシック"/>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a:ln>
            <a:miter lim="800000"/>
            <a:headEnd/>
            <a:tailEnd/>
          </a:ln>
        </p:spPr>
        <p:txBody>
          <a:bodyPr/>
          <a:lstStyle/>
          <a:p>
            <a:r>
              <a:rPr lang="en-US" smtClean="0">
                <a:ea typeface="ＭＳ Ｐゴシック"/>
                <a:cs typeface="ＭＳ Ｐゴシック"/>
              </a:rPr>
              <a:t>Part I</a:t>
            </a:r>
          </a:p>
          <a:p>
            <a:pPr eaLnBrk="1" hangingPunct="1"/>
            <a:r>
              <a:rPr lang="en-US" smtClean="0">
                <a:ea typeface="ＭＳ Ｐゴシック"/>
                <a:cs typeface="ＭＳ Ｐゴシック"/>
              </a:rPr>
              <a:t>In 2013, Washington Post purchased 4,000,000 shares of the outstanding voting stock of Internet Financial News (IFN) for $240 million cash. Washington Post purchased 40% of the voting stock of IFN and was presumed to have significant influence over the affiliate.</a:t>
            </a:r>
          </a:p>
          <a:p>
            <a:endParaRPr lang="en-US" smtClean="0">
              <a:ea typeface="ＭＳ Ｐゴシック"/>
              <a:cs typeface="ＭＳ Ｐゴシック"/>
            </a:endParaRPr>
          </a:p>
          <a:p>
            <a:r>
              <a:rPr lang="en-US" smtClean="0">
                <a:ea typeface="ＭＳ Ｐゴシック"/>
                <a:cs typeface="ＭＳ Ｐゴシック"/>
              </a:rPr>
              <a:t>Part II</a:t>
            </a:r>
          </a:p>
          <a:p>
            <a:r>
              <a:rPr lang="en-US" smtClean="0">
                <a:ea typeface="ＭＳ Ｐゴシック"/>
                <a:cs typeface="ＭＳ Ｐゴシック"/>
              </a:rPr>
              <a:t>The entry to record the investment in IFN is to debit Investment in Affiliates for $240,000,000, and credit Cash for the same amount.</a:t>
            </a:r>
          </a:p>
        </p:txBody>
      </p:sp>
      <p:sp>
        <p:nvSpPr>
          <p:cNvPr id="58371" name="Slide Number Placeholder 3"/>
          <p:cNvSpPr>
            <a:spLocks noGrp="1"/>
          </p:cNvSpPr>
          <p:nvPr>
            <p:ph type="sldNum" sz="quarter" idx="5"/>
          </p:nvPr>
        </p:nvSpPr>
        <p:spPr bwMode="auto">
          <a:noFill/>
          <a:ln>
            <a:miter lim="800000"/>
            <a:headEnd/>
            <a:tailEnd/>
          </a:ln>
        </p:spPr>
        <p:txBody>
          <a:bodyPr/>
          <a:lstStyle/>
          <a:p>
            <a:fld id="{6348FE5C-C11E-4CC3-9B89-73C56C5F8E28}" type="slidenum">
              <a:rPr lang="en-US" smtClean="0">
                <a:latin typeface="Arial" charset="0"/>
                <a:ea typeface="ＭＳ Ｐゴシック"/>
                <a:cs typeface="ＭＳ Ｐゴシック"/>
              </a:rPr>
              <a:pPr/>
              <a:t>21</a:t>
            </a:fld>
            <a:endParaRPr lang="en-US" smtClean="0">
              <a:latin typeface="Arial" charset="0"/>
              <a:ea typeface="ＭＳ Ｐゴシック"/>
              <a:cs typeface="ＭＳ Ｐゴシック"/>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a:ln>
            <a:miter lim="800000"/>
            <a:headEnd/>
            <a:tailEnd/>
          </a:ln>
        </p:spPr>
        <p:txBody>
          <a:bodyPr/>
          <a:lstStyle/>
          <a:p>
            <a:r>
              <a:rPr lang="en-US" smtClean="0">
                <a:ea typeface="ＭＳ Ｐゴシック"/>
                <a:cs typeface="ＭＳ Ｐゴシック"/>
              </a:rPr>
              <a:t>Part I</a:t>
            </a:r>
          </a:p>
          <a:p>
            <a:r>
              <a:rPr lang="en-US" smtClean="0">
                <a:ea typeface="ＭＳ Ｐゴシック"/>
                <a:cs typeface="ＭＳ Ｐゴシック"/>
              </a:rPr>
              <a:t>In 2013, IFN reported net income of $50,000,000. Washington Post’s share of net income is $20,000,000 (40% × $50,000,000). Let’s look at the journal entry to recognize net income of the investee.</a:t>
            </a:r>
          </a:p>
          <a:p>
            <a:endParaRPr lang="en-US" smtClean="0">
              <a:ea typeface="ＭＳ Ｐゴシック"/>
              <a:cs typeface="ＭＳ Ｐゴシック"/>
            </a:endParaRPr>
          </a:p>
          <a:p>
            <a:r>
              <a:rPr lang="en-US" smtClean="0">
                <a:ea typeface="ＭＳ Ｐゴシック"/>
                <a:cs typeface="ＭＳ Ｐゴシック"/>
              </a:rPr>
              <a:t>Part II</a:t>
            </a:r>
          </a:p>
          <a:p>
            <a:r>
              <a:rPr lang="en-US" smtClean="0">
                <a:ea typeface="ＭＳ Ｐゴシック"/>
                <a:cs typeface="ＭＳ Ｐゴシック"/>
              </a:rPr>
              <a:t>The entry to record our proportionate share of the net income of IFN is to debit the Investments in Affiliates account for $20,000,000, and credit Equity in Investee Earnings for the same amount. Notice that our share of the investee’s reported income increases the carrying value of the investment account and increases our income through the revenue account Equity in Affiliate Earnings.  At the end of the accounting period, we do not adjust the investment account to reflect changes in the fair value of the securities purchased.</a:t>
            </a:r>
          </a:p>
        </p:txBody>
      </p:sp>
      <p:sp>
        <p:nvSpPr>
          <p:cNvPr id="60419" name="Slide Number Placeholder 3"/>
          <p:cNvSpPr>
            <a:spLocks noGrp="1"/>
          </p:cNvSpPr>
          <p:nvPr>
            <p:ph type="sldNum" sz="quarter" idx="5"/>
          </p:nvPr>
        </p:nvSpPr>
        <p:spPr bwMode="auto">
          <a:noFill/>
          <a:ln>
            <a:miter lim="800000"/>
            <a:headEnd/>
            <a:tailEnd/>
          </a:ln>
        </p:spPr>
        <p:txBody>
          <a:bodyPr/>
          <a:lstStyle/>
          <a:p>
            <a:fld id="{DD0CC442-4569-4C4A-88D1-7F8D40E5D0EE}" type="slidenum">
              <a:rPr lang="en-US" smtClean="0">
                <a:latin typeface="Arial" charset="0"/>
                <a:ea typeface="ＭＳ Ｐゴシック"/>
                <a:cs typeface="ＭＳ Ｐゴシック"/>
              </a:rPr>
              <a:pPr/>
              <a:t>22</a:t>
            </a:fld>
            <a:endParaRPr lang="en-US" smtClean="0">
              <a:latin typeface="Arial" charset="0"/>
              <a:ea typeface="ＭＳ Ｐゴシック"/>
              <a:cs typeface="ＭＳ Ｐゴシック"/>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ChangeArrowheads="1"/>
          </p:cNvSpPr>
          <p:nvPr/>
        </p:nvSpPr>
        <p:spPr bwMode="auto">
          <a:xfrm>
            <a:off x="3886200" y="0"/>
            <a:ext cx="2971800" cy="457200"/>
          </a:xfrm>
          <a:prstGeom prst="rect">
            <a:avLst/>
          </a:prstGeom>
          <a:noFill/>
          <a:ln w="9525">
            <a:noFill/>
            <a:miter lim="800000"/>
            <a:headEnd/>
            <a:tailEnd/>
          </a:ln>
        </p:spPr>
        <p:txBody>
          <a:bodyPr wrap="none" anchor="ctr"/>
          <a:lstStyle/>
          <a:p>
            <a:endParaRPr lang="en-US"/>
          </a:p>
        </p:txBody>
      </p:sp>
      <p:sp>
        <p:nvSpPr>
          <p:cNvPr id="62466" name="Rectangle 3"/>
          <p:cNvSpPr>
            <a:spLocks noChangeArrowheads="1"/>
          </p:cNvSpPr>
          <p:nvPr/>
        </p:nvSpPr>
        <p:spPr bwMode="auto">
          <a:xfrm>
            <a:off x="3886200" y="8686800"/>
            <a:ext cx="2971800" cy="457200"/>
          </a:xfrm>
          <a:prstGeom prst="rect">
            <a:avLst/>
          </a:prstGeom>
          <a:noFill/>
          <a:ln w="9525">
            <a:noFill/>
            <a:miter lim="800000"/>
            <a:headEnd/>
            <a:tailEnd/>
          </a:ln>
        </p:spPr>
        <p:txBody>
          <a:bodyPr lIns="19050" tIns="0" rIns="19050" bIns="0" anchor="b"/>
          <a:lstStyle/>
          <a:p>
            <a:pPr algn="r" eaLnBrk="0" hangingPunct="0"/>
            <a:r>
              <a:rPr lang="en-US" sz="1000" i="1">
                <a:latin typeface="Times New Roman" pitchFamily="18" charset="0"/>
              </a:rPr>
              <a:t>4</a:t>
            </a:r>
          </a:p>
        </p:txBody>
      </p:sp>
      <p:sp>
        <p:nvSpPr>
          <p:cNvPr id="62467" name="Rectangle 4"/>
          <p:cNvSpPr>
            <a:spLocks noChangeArrowheads="1"/>
          </p:cNvSpPr>
          <p:nvPr/>
        </p:nvSpPr>
        <p:spPr bwMode="auto">
          <a:xfrm>
            <a:off x="0" y="8686800"/>
            <a:ext cx="2971800" cy="457200"/>
          </a:xfrm>
          <a:prstGeom prst="rect">
            <a:avLst/>
          </a:prstGeom>
          <a:noFill/>
          <a:ln w="9525">
            <a:noFill/>
            <a:miter lim="800000"/>
            <a:headEnd/>
            <a:tailEnd/>
          </a:ln>
        </p:spPr>
        <p:txBody>
          <a:bodyPr wrap="none" anchor="ctr"/>
          <a:lstStyle/>
          <a:p>
            <a:endParaRPr lang="en-US"/>
          </a:p>
        </p:txBody>
      </p:sp>
      <p:sp>
        <p:nvSpPr>
          <p:cNvPr id="62468" name="Rectangle 5"/>
          <p:cNvSpPr>
            <a:spLocks noChangeArrowheads="1"/>
          </p:cNvSpPr>
          <p:nvPr/>
        </p:nvSpPr>
        <p:spPr bwMode="auto">
          <a:xfrm>
            <a:off x="0" y="0"/>
            <a:ext cx="2971800" cy="457200"/>
          </a:xfrm>
          <a:prstGeom prst="rect">
            <a:avLst/>
          </a:prstGeom>
          <a:noFill/>
          <a:ln w="9525">
            <a:noFill/>
            <a:miter lim="800000"/>
            <a:headEnd/>
            <a:tailEnd/>
          </a:ln>
        </p:spPr>
        <p:txBody>
          <a:bodyPr wrap="none" anchor="ctr"/>
          <a:lstStyle/>
          <a:p>
            <a:endParaRPr lang="en-US"/>
          </a:p>
        </p:txBody>
      </p:sp>
      <p:sp>
        <p:nvSpPr>
          <p:cNvPr id="62469" name="Rectangle 6"/>
          <p:cNvSpPr>
            <a:spLocks noGrp="1" noRot="1" noChangeAspect="1" noChangeArrowheads="1" noTextEdit="1"/>
          </p:cNvSpPr>
          <p:nvPr>
            <p:ph type="sldImg"/>
          </p:nvPr>
        </p:nvSpPr>
        <p:spPr bwMode="auto">
          <a:xfrm>
            <a:off x="1150938" y="692150"/>
            <a:ext cx="4556125" cy="3416300"/>
          </a:xfrm>
          <a:noFill/>
          <a:ln cap="flat">
            <a:solidFill>
              <a:srgbClr val="000000"/>
            </a:solidFill>
            <a:miter lim="800000"/>
            <a:headEnd/>
            <a:tailEnd/>
          </a:ln>
        </p:spPr>
      </p:sp>
      <p:sp>
        <p:nvSpPr>
          <p:cNvPr id="62470" name="Rectangle 7"/>
          <p:cNvSpPr>
            <a:spLocks noGrp="1" noChangeArrowheads="1"/>
          </p:cNvSpPr>
          <p:nvPr>
            <p:ph type="body" idx="1"/>
          </p:nvPr>
        </p:nvSpPr>
        <p:spPr bwMode="auto">
          <a:noFill/>
          <a:ln>
            <a:miter lim="800000"/>
            <a:headEnd/>
            <a:tailEnd/>
          </a:ln>
        </p:spPr>
        <p:txBody>
          <a:bodyPr/>
          <a:lstStyle/>
          <a:p>
            <a:pPr indent="-514350" eaLnBrk="1" hangingPunct="1">
              <a:buFont typeface="+mj-lt"/>
              <a:buNone/>
            </a:pPr>
            <a:r>
              <a:rPr lang="en-US" smtClean="0">
                <a:ea typeface="ＭＳ Ｐゴシック"/>
                <a:cs typeface="ＭＳ Ｐゴシック"/>
              </a:rPr>
              <a:t>When we own more that fifty percent of the voting common stock of another company, we control that company.  We continue to use the equity method of accounting, but at the end of the year we consolidate the financial statements of both companies.  We refer to the investor as the parent company and the investee as a subsidiary company. Some of the reasons that one company will desire to purchase another include:</a:t>
            </a:r>
          </a:p>
          <a:p>
            <a:pPr indent="-514350" eaLnBrk="1" hangingPunct="1">
              <a:buFont typeface="+mj-lt"/>
              <a:buNone/>
            </a:pPr>
            <a:r>
              <a:rPr lang="en-US" smtClean="0">
                <a:solidFill>
                  <a:schemeClr val="accent1"/>
                </a:solidFill>
                <a:latin typeface="Arial" charset="0"/>
                <a:ea typeface="ＭＳ Ｐゴシック"/>
                <a:cs typeface="Arial" charset="0"/>
              </a:rPr>
              <a:t>1. Vertical integration. </a:t>
            </a:r>
            <a:r>
              <a:rPr lang="en-US" smtClean="0">
                <a:latin typeface="Arial" charset="0"/>
                <a:ea typeface="ＭＳ Ｐゴシック"/>
                <a:cs typeface="Arial" charset="0"/>
              </a:rPr>
              <a:t>One company acquires another company that operates on a different level in the distribution channel.</a:t>
            </a:r>
          </a:p>
          <a:p>
            <a:pPr indent="-514350" eaLnBrk="1" hangingPunct="1">
              <a:buFont typeface="+mj-lt"/>
              <a:buNone/>
            </a:pPr>
            <a:r>
              <a:rPr lang="en-US" smtClean="0">
                <a:solidFill>
                  <a:srgbClr val="9B2D1F"/>
                </a:solidFill>
                <a:latin typeface="Arial" charset="0"/>
                <a:ea typeface="ＭＳ Ｐゴシック"/>
                <a:cs typeface="Arial" charset="0"/>
              </a:rPr>
              <a:t>2. Horizontal growth. </a:t>
            </a:r>
            <a:r>
              <a:rPr lang="en-US" smtClean="0">
                <a:latin typeface="Arial" charset="0"/>
                <a:ea typeface="ＭＳ Ｐゴシック"/>
                <a:cs typeface="Arial" charset="0"/>
              </a:rPr>
              <a:t>Companies operate on the same level of the distribution channel.</a:t>
            </a:r>
          </a:p>
          <a:p>
            <a:pPr indent="-514350" eaLnBrk="1" hangingPunct="1">
              <a:buFont typeface="+mj-lt"/>
              <a:buNone/>
            </a:pPr>
            <a:r>
              <a:rPr lang="en-US" smtClean="0">
                <a:solidFill>
                  <a:srgbClr val="9B2D1F"/>
                </a:solidFill>
                <a:latin typeface="Arial" charset="0"/>
                <a:ea typeface="ＭＳ Ｐゴシック"/>
                <a:cs typeface="Arial" charset="0"/>
              </a:rPr>
              <a:t>3. Synergy. </a:t>
            </a:r>
            <a:r>
              <a:rPr lang="en-US" smtClean="0">
                <a:latin typeface="Arial" charset="0"/>
                <a:ea typeface="ＭＳ Ｐゴシック"/>
                <a:cs typeface="Arial" charset="0"/>
              </a:rPr>
              <a:t>Two companies operating together may be more profitable than two companies operating separately.</a:t>
            </a:r>
          </a:p>
          <a:p>
            <a:pPr indent="-514350"/>
            <a:endParaRPr lang="en-US" smtClean="0">
              <a:ea typeface="ＭＳ Ｐゴシック"/>
              <a:cs typeface="ＭＳ Ｐゴシック"/>
            </a:endParaRPr>
          </a:p>
          <a:p>
            <a:pPr indent="-514350"/>
            <a:endParaRPr lang="en-US" smtClean="0">
              <a:ea typeface="ＭＳ Ｐゴシック"/>
              <a:cs typeface="ＭＳ Ｐゴシック"/>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a:ln>
            <a:miter lim="800000"/>
            <a:headEnd/>
            <a:tailEnd/>
          </a:ln>
        </p:spPr>
        <p:txBody>
          <a:bodyPr/>
          <a:lstStyle/>
          <a:p>
            <a:r>
              <a:rPr lang="en-US" smtClean="0">
                <a:solidFill>
                  <a:srgbClr val="002E89"/>
                </a:solidFill>
                <a:ea typeface="ＭＳ Ｐゴシック"/>
                <a:cs typeface="ＭＳ Ｐゴシック"/>
              </a:rPr>
              <a:t>When one company purchases all the assets and liabilities of another company and the acquired company goes out of existence, the acquisition is called a merger. When the acquired company remains in business, the company that gains control over it by acquiring all or a majority of the voting stock is called the parent company. The other company is called a subsidiary company. When one company acquires another, results of their operations must be reported together, in consolidated statements. Consolidated financial statements combine the operations of two or more companies into a single set of statements usually identified by the term “consolidated” in the statement title.</a:t>
            </a:r>
          </a:p>
          <a:p>
            <a:endParaRPr lang="en-US" smtClean="0">
              <a:ea typeface="ＭＳ Ｐゴシック"/>
              <a:cs typeface="ＭＳ Ｐゴシック"/>
            </a:endParaRPr>
          </a:p>
        </p:txBody>
      </p:sp>
      <p:sp>
        <p:nvSpPr>
          <p:cNvPr id="64515" name="Slide Number Placeholder 3"/>
          <p:cNvSpPr>
            <a:spLocks noGrp="1"/>
          </p:cNvSpPr>
          <p:nvPr>
            <p:ph type="sldNum" sz="quarter" idx="5"/>
          </p:nvPr>
        </p:nvSpPr>
        <p:spPr bwMode="auto">
          <a:noFill/>
          <a:ln>
            <a:miter lim="800000"/>
            <a:headEnd/>
            <a:tailEnd/>
          </a:ln>
        </p:spPr>
        <p:txBody>
          <a:bodyPr/>
          <a:lstStyle/>
          <a:p>
            <a:fld id="{83EDED35-6DE1-4AD9-AD6B-DDD0E3E8C2BD}" type="slidenum">
              <a:rPr lang="en-US" smtClean="0">
                <a:latin typeface="Arial" charset="0"/>
                <a:ea typeface="ＭＳ Ｐゴシック"/>
                <a:cs typeface="ＭＳ Ｐゴシック"/>
              </a:rPr>
              <a:pPr/>
              <a:t>24</a:t>
            </a:fld>
            <a:endParaRPr lang="en-US" smtClean="0">
              <a:latin typeface="Arial" charset="0"/>
              <a:ea typeface="ＭＳ Ｐゴシック"/>
              <a:cs typeface="ＭＳ Ｐゴシック"/>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2" name="Rectangle 3"/>
          <p:cNvSpPr>
            <a:spLocks noGrp="1" noChangeArrowheads="1"/>
          </p:cNvSpPr>
          <p:nvPr>
            <p:ph type="body" idx="1"/>
          </p:nvPr>
        </p:nvSpPr>
        <p:spPr bwMode="auto">
          <a:noFill/>
          <a:ln>
            <a:miter lim="800000"/>
            <a:headEnd/>
            <a:tailEnd/>
          </a:ln>
        </p:spPr>
        <p:txBody>
          <a:bodyPr/>
          <a:lstStyle/>
          <a:p>
            <a:pPr eaLnBrk="1" hangingPunct="1"/>
            <a:r>
              <a:rPr lang="en-US" smtClean="0">
                <a:latin typeface="Arial" charset="0"/>
                <a:ea typeface="ＭＳ Ｐゴシック"/>
                <a:cs typeface="ＭＳ Ｐゴシック"/>
              </a:rPr>
              <a:t>End of chapter 13.</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ln>
            <a:miter lim="800000"/>
            <a:headEnd/>
            <a:tailEnd/>
          </a:ln>
        </p:spPr>
        <p:txBody>
          <a:bodyPr/>
          <a:lstStyle/>
          <a:p>
            <a:pPr>
              <a:defRPr/>
            </a:pPr>
            <a:r>
              <a:rPr lang="en-US" dirty="0" smtClean="0"/>
              <a:t>Passive investments are made to earn a high rate of return on funds that may be needed in the future. This category includes debt securities (bonds and notes) and equity securities (stock). Investments in equity securities are </a:t>
            </a:r>
            <a:r>
              <a:rPr lang="en-US" dirty="0" smtClean="0">
                <a:effectLst>
                  <a:outerShdw blurRad="38100" dist="38100" dir="2700000" algn="tl">
                    <a:srgbClr val="C0C0C0"/>
                  </a:outerShdw>
                </a:effectLst>
              </a:rPr>
              <a:t>presumed to be passive if the investing company owns less than 20% of the other company’s outstanding voting shares. These securities are reported using the fair value method on the balance sheet. Investments in debit securities are always presumed to be passive. If management plans to sell the debt before maturity, we use the fair value method. If management plans to hold the debt until maturity, we report the debt at amortized cost on the balance sheet.</a:t>
            </a:r>
          </a:p>
          <a:p>
            <a:pPr>
              <a:defRPr/>
            </a:pPr>
            <a:r>
              <a:rPr lang="en-US" dirty="0" smtClean="0"/>
              <a:t> </a:t>
            </a:r>
          </a:p>
          <a:p>
            <a:pPr>
              <a:defRPr/>
            </a:pPr>
            <a:endParaRPr lang="en-US" dirty="0" smtClean="0"/>
          </a:p>
        </p:txBody>
      </p:sp>
      <p:sp>
        <p:nvSpPr>
          <p:cNvPr id="21507" name="Slide Number Placeholder 3"/>
          <p:cNvSpPr>
            <a:spLocks noGrp="1"/>
          </p:cNvSpPr>
          <p:nvPr>
            <p:ph type="sldNum" sz="quarter" idx="5"/>
          </p:nvPr>
        </p:nvSpPr>
        <p:spPr bwMode="auto">
          <a:noFill/>
          <a:ln>
            <a:miter lim="800000"/>
            <a:headEnd/>
            <a:tailEnd/>
          </a:ln>
        </p:spPr>
        <p:txBody>
          <a:bodyPr/>
          <a:lstStyle/>
          <a:p>
            <a:fld id="{465F91AF-AE98-4D92-9189-72D198F879AF}" type="slidenum">
              <a:rPr lang="en-US" smtClean="0">
                <a:latin typeface="Arial" charset="0"/>
                <a:ea typeface="ＭＳ Ｐゴシック"/>
                <a:cs typeface="ＭＳ Ｐゴシック"/>
              </a:rPr>
              <a:pPr/>
              <a:t>3</a:t>
            </a:fld>
            <a:endParaRPr lang="en-US" smtClean="0">
              <a:latin typeface="Arial" charset="0"/>
              <a:ea typeface="ＭＳ Ｐゴシック"/>
              <a:cs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a:ln>
            <a:miter lim="800000"/>
            <a:headEnd/>
            <a:tailEnd/>
          </a:ln>
        </p:spPr>
        <p:txBody>
          <a:bodyPr/>
          <a:lstStyle/>
          <a:p>
            <a:r>
              <a:rPr lang="en-US" smtClean="0">
                <a:ea typeface="ＭＳ Ｐゴシック"/>
                <a:cs typeface="ＭＳ Ｐゴシック"/>
              </a:rPr>
              <a:t>Active investments are those in which a company owns enough stock in another business to influence or control that business. Significant influence is presumed to exist if the investing company owns from 20 to 50% of the outstanding voting shares. </a:t>
            </a:r>
            <a:r>
              <a:rPr lang="en-US" smtClean="0">
                <a:solidFill>
                  <a:srgbClr val="002E89"/>
                </a:solidFill>
                <a:latin typeface="Arial" charset="0"/>
                <a:ea typeface="ＭＳ Ｐゴシック"/>
                <a:cs typeface="Arial" charset="0"/>
              </a:rPr>
              <a:t>The equity method is used to measure and report this type of active investment.</a:t>
            </a:r>
          </a:p>
          <a:p>
            <a:endParaRPr lang="en-US" smtClean="0">
              <a:ea typeface="ＭＳ Ｐゴシック"/>
              <a:cs typeface="ＭＳ Ｐゴシック"/>
            </a:endParaRPr>
          </a:p>
        </p:txBody>
      </p:sp>
      <p:sp>
        <p:nvSpPr>
          <p:cNvPr id="23555" name="Slide Number Placeholder 3"/>
          <p:cNvSpPr>
            <a:spLocks noGrp="1"/>
          </p:cNvSpPr>
          <p:nvPr>
            <p:ph type="sldNum" sz="quarter" idx="5"/>
          </p:nvPr>
        </p:nvSpPr>
        <p:spPr bwMode="auto">
          <a:noFill/>
          <a:ln>
            <a:miter lim="800000"/>
            <a:headEnd/>
            <a:tailEnd/>
          </a:ln>
        </p:spPr>
        <p:txBody>
          <a:bodyPr/>
          <a:lstStyle/>
          <a:p>
            <a:fld id="{B5C22035-68C9-4F5E-8DC4-45434264CC1E}" type="slidenum">
              <a:rPr lang="en-US" smtClean="0">
                <a:latin typeface="Arial" charset="0"/>
                <a:ea typeface="ＭＳ Ｐゴシック"/>
                <a:cs typeface="ＭＳ Ｐゴシック"/>
              </a:rPr>
              <a:pPr/>
              <a:t>4</a:t>
            </a:fld>
            <a:endParaRPr lang="en-US" smtClean="0">
              <a:latin typeface="Arial" charset="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a:ln>
            <a:miter lim="800000"/>
            <a:headEnd/>
            <a:tailEnd/>
          </a:ln>
        </p:spPr>
        <p:txBody>
          <a:bodyPr/>
          <a:lstStyle/>
          <a:p>
            <a:r>
              <a:rPr lang="en-US" smtClean="0">
                <a:ea typeface="ＭＳ Ｐゴシック"/>
                <a:cs typeface="ＭＳ Ｐゴシック"/>
              </a:rPr>
              <a:t>Control is the ability to determine the operating and financial policies of another company through ownership of its voting stock. For all practical purposes, control is presumed when the investing company owns more that 50% of the outstanding voting stock. </a:t>
            </a:r>
            <a:r>
              <a:rPr lang="en-US" smtClean="0">
                <a:solidFill>
                  <a:srgbClr val="002E89"/>
                </a:solidFill>
                <a:latin typeface="Arial" charset="0"/>
                <a:ea typeface="ＭＳ Ｐゴシック"/>
                <a:cs typeface="Arial" charset="0"/>
              </a:rPr>
              <a:t>These investments are accounted for by combining the two companies using the acquisition method and preparing consolidated financial statements.</a:t>
            </a:r>
          </a:p>
          <a:p>
            <a:endParaRPr lang="en-US" smtClean="0">
              <a:ea typeface="ＭＳ Ｐゴシック"/>
              <a:cs typeface="ＭＳ Ｐゴシック"/>
            </a:endParaRPr>
          </a:p>
        </p:txBody>
      </p:sp>
      <p:sp>
        <p:nvSpPr>
          <p:cNvPr id="25603" name="Slide Number Placeholder 3"/>
          <p:cNvSpPr>
            <a:spLocks noGrp="1"/>
          </p:cNvSpPr>
          <p:nvPr>
            <p:ph type="sldNum" sz="quarter" idx="5"/>
          </p:nvPr>
        </p:nvSpPr>
        <p:spPr bwMode="auto">
          <a:noFill/>
          <a:ln>
            <a:miter lim="800000"/>
            <a:headEnd/>
            <a:tailEnd/>
          </a:ln>
        </p:spPr>
        <p:txBody>
          <a:bodyPr/>
          <a:lstStyle/>
          <a:p>
            <a:fld id="{17700318-E4BE-4AB8-B886-C4FE394426BA}" type="slidenum">
              <a:rPr lang="en-US" smtClean="0">
                <a:latin typeface="Arial" charset="0"/>
                <a:ea typeface="ＭＳ Ｐゴシック"/>
                <a:cs typeface="ＭＳ Ｐゴシック"/>
              </a:rPr>
              <a:pPr/>
              <a:t>5</a:t>
            </a:fld>
            <a:endParaRPr lang="en-US" smtClean="0">
              <a:latin typeface="Arial" charset="0"/>
              <a:ea typeface="ＭＳ Ｐゴシック"/>
              <a:cs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a:ln>
            <a:miter lim="800000"/>
            <a:headEnd/>
            <a:tailEnd/>
          </a:ln>
        </p:spPr>
        <p:txBody>
          <a:bodyPr/>
          <a:lstStyle/>
          <a:p>
            <a:r>
              <a:rPr lang="en-CA" smtClean="0">
                <a:ea typeface="ＭＳ Ｐゴシック"/>
                <a:cs typeface="ＭＳ Ｐゴシック"/>
              </a:rPr>
              <a:t>The three investment types and the appropriate measuring and reporting methods for each are summarized in this slide.</a:t>
            </a:r>
          </a:p>
        </p:txBody>
      </p:sp>
      <p:sp>
        <p:nvSpPr>
          <p:cNvPr id="27651" name="Slide Number Placeholder 3"/>
          <p:cNvSpPr>
            <a:spLocks noGrp="1"/>
          </p:cNvSpPr>
          <p:nvPr>
            <p:ph type="sldNum" sz="quarter" idx="5"/>
          </p:nvPr>
        </p:nvSpPr>
        <p:spPr bwMode="auto">
          <a:noFill/>
          <a:ln>
            <a:miter lim="800000"/>
            <a:headEnd/>
            <a:tailEnd/>
          </a:ln>
        </p:spPr>
        <p:txBody>
          <a:bodyPr/>
          <a:lstStyle/>
          <a:p>
            <a:fld id="{BC2BDF7C-74CC-4D27-BD97-AFE5CD15D47F}" type="slidenum">
              <a:rPr lang="en-US" smtClean="0">
                <a:latin typeface="Arial" charset="0"/>
                <a:ea typeface="ＭＳ Ｐゴシック"/>
                <a:cs typeface="ＭＳ Ｐゴシック"/>
              </a:rPr>
              <a:pPr/>
              <a:t>6</a:t>
            </a:fld>
            <a:endParaRPr lang="en-US" smtClean="0">
              <a:latin typeface="Arial" charset="0"/>
              <a:ea typeface="ＭＳ Ｐゴシック"/>
              <a:cs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a:ln>
            <a:miter lim="800000"/>
            <a:headEnd/>
            <a:tailEnd/>
          </a:ln>
        </p:spPr>
        <p:txBody>
          <a:bodyPr/>
          <a:lstStyle/>
          <a:p>
            <a:r>
              <a:rPr lang="en-US" smtClean="0">
                <a:ea typeface="ＭＳ Ｐゴシック"/>
                <a:cs typeface="ＭＳ Ｐゴシック"/>
              </a:rPr>
              <a:t>Part I</a:t>
            </a:r>
          </a:p>
          <a:p>
            <a:pPr eaLnBrk="1" hangingPunct="1"/>
            <a:r>
              <a:rPr lang="en-US" smtClean="0">
                <a:ea typeface="ＭＳ Ｐゴシック"/>
                <a:cs typeface="ＭＳ Ｐゴシック"/>
              </a:rPr>
              <a:t>Let’s look at an example of a passive investment in bonds that  management plans to hold until maturity. This investment will be reported at amortized cost, that is, cost less unamortized discount, or cost plus unamortized premium. Assume that on October 1, 2013, Washington Post Company paid the face value of $100 million for 8% bonds due to mature on October 1, 2018. The 8% interest is paid each September 30</a:t>
            </a:r>
            <a:r>
              <a:rPr lang="en-US" baseline="30000" smtClean="0">
                <a:ea typeface="ＭＳ Ｐゴシック"/>
                <a:cs typeface="ＭＳ Ｐゴシック"/>
              </a:rPr>
              <a:t>th</a:t>
            </a:r>
            <a:r>
              <a:rPr lang="en-US" smtClean="0">
                <a:ea typeface="ＭＳ Ｐゴシック"/>
                <a:cs typeface="ＭＳ Ｐゴシック"/>
              </a:rPr>
              <a:t>. Management plans and has the ability to hold the bonds for five years, until they mature.</a:t>
            </a:r>
          </a:p>
          <a:p>
            <a:endParaRPr lang="en-US" smtClean="0">
              <a:ea typeface="ＭＳ Ｐゴシック"/>
              <a:cs typeface="ＭＳ Ｐゴシック"/>
            </a:endParaRPr>
          </a:p>
          <a:p>
            <a:r>
              <a:rPr lang="en-US" smtClean="0">
                <a:ea typeface="ＭＳ Ｐゴシック"/>
                <a:cs typeface="ＭＳ Ｐゴシック"/>
              </a:rPr>
              <a:t>Part II</a:t>
            </a:r>
          </a:p>
          <a:p>
            <a:r>
              <a:rPr lang="en-US" smtClean="0">
                <a:ea typeface="ＭＳ Ｐゴシック"/>
                <a:cs typeface="ＭＳ Ｐゴシック"/>
              </a:rPr>
              <a:t>The journal entry at the date of acquisition is to debit, or increase, the asset account, Held-to-Maturity Investments for $100 million,  and to credit the asset account Cash for the same amount.</a:t>
            </a:r>
          </a:p>
          <a:p>
            <a:r>
              <a:rPr lang="en-US" smtClean="0">
                <a:ea typeface="ＭＳ Ｐゴシック"/>
                <a:cs typeface="ＭＳ Ｐゴシック"/>
              </a:rPr>
              <a:t> </a:t>
            </a:r>
          </a:p>
        </p:txBody>
      </p:sp>
      <p:sp>
        <p:nvSpPr>
          <p:cNvPr id="29699" name="Slide Number Placeholder 3"/>
          <p:cNvSpPr>
            <a:spLocks noGrp="1"/>
          </p:cNvSpPr>
          <p:nvPr>
            <p:ph type="sldNum" sz="quarter" idx="5"/>
          </p:nvPr>
        </p:nvSpPr>
        <p:spPr bwMode="auto">
          <a:noFill/>
          <a:ln>
            <a:miter lim="800000"/>
            <a:headEnd/>
            <a:tailEnd/>
          </a:ln>
        </p:spPr>
        <p:txBody>
          <a:bodyPr/>
          <a:lstStyle/>
          <a:p>
            <a:fld id="{17CDAFDD-0A2D-418A-826E-486F7EA229C3}" type="slidenum">
              <a:rPr lang="en-US" smtClean="0">
                <a:latin typeface="Arial" charset="0"/>
                <a:ea typeface="ＭＳ Ｐゴシック"/>
                <a:cs typeface="ＭＳ Ｐゴシック"/>
              </a:rPr>
              <a:pPr/>
              <a:t>7</a:t>
            </a:fld>
            <a:endParaRPr lang="en-US" smtClean="0">
              <a:latin typeface="Arial" charset="0"/>
              <a:ea typeface="ＭＳ Ｐゴシック"/>
              <a:cs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a:ln>
            <a:miter lim="800000"/>
            <a:headEnd/>
            <a:tailEnd/>
          </a:ln>
        </p:spPr>
        <p:txBody>
          <a:bodyPr/>
          <a:lstStyle/>
          <a:p>
            <a:r>
              <a:rPr lang="en-US" smtClean="0">
                <a:ea typeface="ＭＳ Ｐゴシック"/>
                <a:cs typeface="ＭＳ Ｐゴシック"/>
              </a:rPr>
              <a:t>Part I</a:t>
            </a:r>
          </a:p>
          <a:p>
            <a:r>
              <a:rPr lang="en-US" smtClean="0">
                <a:ea typeface="ＭＳ Ｐゴシック"/>
                <a:cs typeface="ＭＳ Ｐゴシック"/>
              </a:rPr>
              <a:t>On December 31, 2013, Washington Post will prepare an adjusting entry to accrue interest for three months ($100,000,000 × 8% × 3/12) or $2,000,000. Let’s look at the entry.</a:t>
            </a:r>
          </a:p>
          <a:p>
            <a:endParaRPr lang="en-US" smtClean="0">
              <a:ea typeface="ＭＳ Ｐゴシック"/>
              <a:cs typeface="ＭＳ Ｐゴシック"/>
            </a:endParaRPr>
          </a:p>
          <a:p>
            <a:r>
              <a:rPr lang="en-US" smtClean="0">
                <a:ea typeface="ＭＳ Ｐゴシック"/>
                <a:cs typeface="ＭＳ Ｐゴシック"/>
              </a:rPr>
              <a:t>Part II</a:t>
            </a:r>
          </a:p>
          <a:p>
            <a:r>
              <a:rPr lang="en-US" smtClean="0">
                <a:ea typeface="ＭＳ Ｐゴシック"/>
                <a:cs typeface="ＭＳ Ｐゴシック"/>
              </a:rPr>
              <a:t>The adjusting entry is to debit the asset account Interest Receivable for $2,000,000, and credit the revenue account Interest Revenue for the same amount. The Washington Post recognized $2,000,000 of income from its investment in bonds during 2013.</a:t>
            </a:r>
          </a:p>
          <a:p>
            <a:endParaRPr lang="en-US" smtClean="0">
              <a:ea typeface="ＭＳ Ｐゴシック"/>
              <a:cs typeface="ＭＳ Ｐゴシック"/>
            </a:endParaRPr>
          </a:p>
        </p:txBody>
      </p:sp>
      <p:sp>
        <p:nvSpPr>
          <p:cNvPr id="31747" name="Slide Number Placeholder 3"/>
          <p:cNvSpPr>
            <a:spLocks noGrp="1"/>
          </p:cNvSpPr>
          <p:nvPr>
            <p:ph type="sldNum" sz="quarter" idx="5"/>
          </p:nvPr>
        </p:nvSpPr>
        <p:spPr bwMode="auto">
          <a:noFill/>
          <a:ln>
            <a:miter lim="800000"/>
            <a:headEnd/>
            <a:tailEnd/>
          </a:ln>
        </p:spPr>
        <p:txBody>
          <a:bodyPr/>
          <a:lstStyle/>
          <a:p>
            <a:fld id="{5E5F83E0-842C-4EE9-BF6F-93FCA75B7248}" type="slidenum">
              <a:rPr lang="en-US" smtClean="0">
                <a:latin typeface="Arial" charset="0"/>
                <a:ea typeface="ＭＳ Ｐゴシック"/>
                <a:cs typeface="ＭＳ Ｐゴシック"/>
              </a:rPr>
              <a:pPr/>
              <a:t>8</a:t>
            </a:fld>
            <a:endParaRPr lang="en-US" smtClean="0">
              <a:latin typeface="Arial" charset="0"/>
              <a:ea typeface="ＭＳ Ｐゴシック"/>
              <a:cs typeface="ＭＳ Ｐゴシック"/>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a:ln>
            <a:miter lim="800000"/>
            <a:headEnd/>
            <a:tailEnd/>
          </a:ln>
        </p:spPr>
        <p:txBody>
          <a:bodyPr/>
          <a:lstStyle/>
          <a:p>
            <a:r>
              <a:rPr lang="en-US" smtClean="0">
                <a:ea typeface="ＭＳ Ｐゴシック"/>
                <a:cs typeface="ＭＳ Ｐゴシック"/>
              </a:rPr>
              <a:t>Part I</a:t>
            </a:r>
          </a:p>
          <a:p>
            <a:r>
              <a:rPr lang="en-US" smtClean="0">
                <a:ea typeface="ＭＳ Ｐゴシック"/>
                <a:cs typeface="ＭＳ Ｐゴシック"/>
              </a:rPr>
              <a:t>On September 30, </a:t>
            </a:r>
            <a:r>
              <a:rPr lang="en-US" smtClean="0">
                <a:solidFill>
                  <a:srgbClr val="FF0000"/>
                </a:solidFill>
                <a:ea typeface="ＭＳ Ｐゴシック"/>
                <a:cs typeface="ＭＳ Ｐゴシック"/>
              </a:rPr>
              <a:t>2014</a:t>
            </a:r>
            <a:r>
              <a:rPr lang="en-US" smtClean="0">
                <a:ea typeface="ＭＳ Ｐゴシック"/>
                <a:cs typeface="ＭＳ Ｐゴシック"/>
              </a:rPr>
              <a:t>, Washington Post Company will receive a full year of interest of $8,000,000. Of the $8,000,000, revenue of $6,000,000 ($100,000,000 × 8% × 9/12) will be recognized in 2014.</a:t>
            </a:r>
          </a:p>
          <a:p>
            <a:endParaRPr lang="en-US" smtClean="0">
              <a:ea typeface="ＭＳ Ｐゴシック"/>
              <a:cs typeface="ＭＳ Ｐゴシック"/>
            </a:endParaRPr>
          </a:p>
          <a:p>
            <a:r>
              <a:rPr lang="en-US" smtClean="0">
                <a:ea typeface="ＭＳ Ｐゴシック"/>
                <a:cs typeface="ＭＳ Ｐゴシック"/>
              </a:rPr>
              <a:t>Part II</a:t>
            </a:r>
          </a:p>
          <a:p>
            <a:r>
              <a:rPr lang="en-US" smtClean="0">
                <a:ea typeface="ＭＳ Ｐゴシック"/>
                <a:cs typeface="ＭＳ Ｐゴシック"/>
              </a:rPr>
              <a:t>The journal entry to record the receipt of the first year’s cash interest is to debit Cash for $8,000,000, credit Interest Revenue for the $6,000,000 we calculated, and credit Interest Receivable for $2,000,000, the amount of interest revenue recognized last year. </a:t>
            </a:r>
          </a:p>
        </p:txBody>
      </p:sp>
      <p:sp>
        <p:nvSpPr>
          <p:cNvPr id="33795" name="Slide Number Placeholder 3"/>
          <p:cNvSpPr>
            <a:spLocks noGrp="1"/>
          </p:cNvSpPr>
          <p:nvPr>
            <p:ph type="sldNum" sz="quarter" idx="5"/>
          </p:nvPr>
        </p:nvSpPr>
        <p:spPr bwMode="auto">
          <a:noFill/>
          <a:ln>
            <a:miter lim="800000"/>
            <a:headEnd/>
            <a:tailEnd/>
          </a:ln>
        </p:spPr>
        <p:txBody>
          <a:bodyPr/>
          <a:lstStyle/>
          <a:p>
            <a:fld id="{9D09DD58-7C01-4ECF-8D80-27B54BEC4480}" type="slidenum">
              <a:rPr lang="en-US" smtClean="0">
                <a:latin typeface="Arial" charset="0"/>
                <a:ea typeface="ＭＳ Ｐゴシック"/>
                <a:cs typeface="ＭＳ Ｐゴシック"/>
              </a:rPr>
              <a:pPr/>
              <a:t>9</a:t>
            </a:fld>
            <a:endParaRPr lang="en-US" smtClean="0">
              <a:latin typeface="Arial" charset="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7"/>
          <p:cNvSpPr/>
          <p:nvPr userDrawn="1"/>
        </p:nvSpPr>
        <p:spPr>
          <a:xfrm>
            <a:off x="98425" y="84138"/>
            <a:ext cx="8929688" cy="6545262"/>
          </a:xfrm>
          <a:prstGeom prst="roundRect">
            <a:avLst>
              <a:gd name="adj" fmla="val 7223"/>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dirty="0">
              <a:ea typeface="ＭＳ Ｐゴシック" pitchFamily="34" charset="-128"/>
              <a:cs typeface="+mn-cs"/>
            </a:endParaRPr>
          </a:p>
        </p:txBody>
      </p:sp>
      <p:sp>
        <p:nvSpPr>
          <p:cNvPr id="7" name="Rounded Rectangle 5"/>
          <p:cNvSpPr/>
          <p:nvPr userDrawn="1"/>
        </p:nvSpPr>
        <p:spPr>
          <a:xfrm>
            <a:off x="98425" y="84138"/>
            <a:ext cx="8929688" cy="6545262"/>
          </a:xfrm>
          <a:prstGeom prst="roundRect">
            <a:avLst>
              <a:gd name="adj" fmla="val 7223"/>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5042" name="Rectangle 2"/>
          <p:cNvSpPr>
            <a:spLocks noGrp="1" noChangeArrowheads="1"/>
          </p:cNvSpPr>
          <p:nvPr>
            <p:ph type="ctrTitle"/>
          </p:nvPr>
        </p:nvSpPr>
        <p:spPr>
          <a:xfrm>
            <a:off x="838200" y="1447800"/>
            <a:ext cx="7623175" cy="1752600"/>
          </a:xfrm>
        </p:spPr>
        <p:txBody>
          <a:bodyPr/>
          <a:lstStyle>
            <a:lvl1pPr>
              <a:defRPr sz="5000"/>
            </a:lvl1pPr>
          </a:lstStyle>
          <a:p>
            <a:r>
              <a:rPr lang="en-US" altLang="en-US"/>
              <a:t>Click to edit Master title style</a:t>
            </a:r>
          </a:p>
        </p:txBody>
      </p:sp>
      <p:sp>
        <p:nvSpPr>
          <p:cNvPr id="21504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atin typeface="Arial Rounded MT Bold" pitchFamily="34" charset="0"/>
              </a:defRPr>
            </a:lvl1pPr>
          </a:lstStyle>
          <a:p>
            <a:r>
              <a:rPr lang="en-US" altLang="en-US"/>
              <a:t>Click to edit Master subtitle style</a:t>
            </a:r>
          </a:p>
        </p:txBody>
      </p:sp>
      <p:sp>
        <p:nvSpPr>
          <p:cNvPr id="8" name="Rectangle 7"/>
          <p:cNvSpPr/>
          <p:nvPr userDrawn="1"/>
        </p:nvSpPr>
        <p:spPr>
          <a:xfrm>
            <a:off x="228600" y="6596063"/>
            <a:ext cx="8686800" cy="261937"/>
          </a:xfrm>
          <a:prstGeom prst="rect">
            <a:avLst/>
          </a:prstGeom>
        </p:spPr>
        <p:txBody>
          <a:bodyPr>
            <a:spAutoFit/>
          </a:bodyPr>
          <a:lstStyle/>
          <a:p>
            <a:pPr algn="r">
              <a:defRPr/>
            </a:pPr>
            <a:r>
              <a:rPr lang="en-US" sz="1100" b="1" i="1" dirty="0" smtClean="0"/>
              <a:t>Copyright © 2013 by The McGraw-Hill Companies, Inc.  All rights reserved.</a:t>
            </a:r>
            <a:endParaRPr lang="en-US" sz="1100" b="1" i="1" dirty="0"/>
          </a:p>
        </p:txBody>
      </p:sp>
      <p:sp>
        <p:nvSpPr>
          <p:cNvPr id="9" name="Rectangle 8"/>
          <p:cNvSpPr/>
          <p:nvPr userDrawn="1"/>
        </p:nvSpPr>
        <p:spPr>
          <a:xfrm>
            <a:off x="457200" y="6596390"/>
            <a:ext cx="2514600" cy="261610"/>
          </a:xfrm>
          <a:prstGeom prst="rect">
            <a:avLst/>
          </a:prstGeom>
        </p:spPr>
        <p:txBody>
          <a:bodyPr wrap="square">
            <a:spAutoFit/>
          </a:bodyPr>
          <a:lstStyle/>
          <a:p>
            <a:pPr algn="l">
              <a:defRPr/>
            </a:pPr>
            <a:r>
              <a:rPr lang="en-CA" sz="1100" b="1" i="1" dirty="0" smtClean="0"/>
              <a:t>McGraw-Hill/Irwin</a:t>
            </a:r>
            <a:endParaRPr lang="en-US" sz="1100" b="1" i="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62753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6275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6" name="TextBox 5"/>
          <p:cNvSpPr txBox="1"/>
          <p:nvPr userDrawn="1"/>
        </p:nvSpPr>
        <p:spPr>
          <a:xfrm>
            <a:off x="0" y="6629400"/>
            <a:ext cx="1295400" cy="261938"/>
          </a:xfrm>
          <a:prstGeom prst="rect">
            <a:avLst/>
          </a:prstGeom>
          <a:noFill/>
        </p:spPr>
        <p:txBody>
          <a:bodyPr>
            <a:spAutoFit/>
          </a:bodyPr>
          <a:lstStyle/>
          <a:p>
            <a:pPr>
              <a:defRPr/>
            </a:pPr>
            <a:r>
              <a:rPr lang="en-US" sz="1100" dirty="0" smtClean="0">
                <a:ea typeface="ＭＳ Ｐゴシック" pitchFamily="34" charset="-128"/>
                <a:cs typeface="+mn-cs"/>
              </a:rPr>
              <a:t>App D-</a:t>
            </a:r>
            <a:fld id="{7B1D9CED-A8FA-4B23-AF8C-817862AB25DF}" type="slidenum">
              <a:rPr lang="en-US" sz="1100" smtClean="0">
                <a:ea typeface="ＭＳ Ｐゴシック" pitchFamily="34" charset="-128"/>
                <a:cs typeface="+mn-cs"/>
              </a:rPr>
              <a:pPr>
                <a:defRPr/>
              </a:pPr>
              <a:t>‹#›</a:t>
            </a:fld>
            <a:endParaRPr lang="en-US" sz="1100" dirty="0">
              <a:ea typeface="ＭＳ Ｐゴシック" pitchFamily="34" charset="-128"/>
              <a:cs typeface="+mn-cs"/>
            </a:endParaRPr>
          </a:p>
        </p:txBody>
      </p:sp>
      <p:sp>
        <p:nvSpPr>
          <p:cNvPr id="8" name="Rounded Rectangle 7"/>
          <p:cNvSpPr/>
          <p:nvPr userDrawn="1"/>
        </p:nvSpPr>
        <p:spPr>
          <a:xfrm>
            <a:off x="98425" y="84138"/>
            <a:ext cx="8929688" cy="6545262"/>
          </a:xfrm>
          <a:prstGeom prst="roundRect">
            <a:avLst>
              <a:gd name="adj" fmla="val 7223"/>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941" r:id="rId1"/>
    <p:sldLayoutId id="2147483940" r:id="rId2"/>
    <p:sldLayoutId id="2147483939" r:id="rId3"/>
    <p:sldLayoutId id="2147483938" r:id="rId4"/>
    <p:sldLayoutId id="2147483937" r:id="rId5"/>
    <p:sldLayoutId id="2147483936" r:id="rId6"/>
    <p:sldLayoutId id="2147483935" r:id="rId7"/>
    <p:sldLayoutId id="2147483934" r:id="rId8"/>
    <p:sldLayoutId id="2147483933" r:id="rId9"/>
    <p:sldLayoutId id="2147483932" r:id="rId10"/>
    <p:sldLayoutId id="2147483931" r:id="rId11"/>
    <p:sldLayoutId id="2147483930"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p:txBody>
          <a:bodyPr/>
          <a:lstStyle/>
          <a:p>
            <a:pPr eaLnBrk="1" hangingPunct="1"/>
            <a:r>
              <a:rPr lang="en-US" dirty="0" smtClean="0"/>
              <a:t>Appendix D</a:t>
            </a:r>
          </a:p>
        </p:txBody>
      </p:sp>
      <p:sp>
        <p:nvSpPr>
          <p:cNvPr id="4099" name="Rectangle 3"/>
          <p:cNvSpPr>
            <a:spLocks noGrp="1" noChangeArrowheads="1"/>
          </p:cNvSpPr>
          <p:nvPr>
            <p:ph type="subTitle" idx="1"/>
          </p:nvPr>
        </p:nvSpPr>
        <p:spPr>
          <a:xfrm>
            <a:off x="1981200" y="2438400"/>
            <a:ext cx="6553200" cy="1752600"/>
          </a:xfrm>
        </p:spPr>
        <p:txBody>
          <a:bodyPr/>
          <a:lstStyle/>
          <a:p>
            <a:pPr>
              <a:defRPr/>
            </a:pPr>
            <a:r>
              <a:rPr lang="en-US" dirty="0">
                <a:effectLst>
                  <a:outerShdw blurRad="38100" dist="38100" dir="2700000" algn="tl">
                    <a:srgbClr val="C0C0C0"/>
                  </a:outerShdw>
                </a:effectLst>
              </a:rPr>
              <a:t>Investments in Other Corporations</a:t>
            </a:r>
            <a:endParaRPr lang="en-US" dirty="0" smtClean="0"/>
          </a:p>
        </p:txBody>
      </p:sp>
      <p:sp>
        <p:nvSpPr>
          <p:cNvPr id="4" name="Rectangle 3"/>
          <p:cNvSpPr txBox="1">
            <a:spLocks noChangeArrowheads="1"/>
          </p:cNvSpPr>
          <p:nvPr/>
        </p:nvSpPr>
        <p:spPr bwMode="auto">
          <a:xfrm>
            <a:off x="1981200" y="4191000"/>
            <a:ext cx="6934200" cy="1752600"/>
          </a:xfrm>
          <a:prstGeom prst="rect">
            <a:avLst/>
          </a:prstGeom>
          <a:noFill/>
          <a:ln w="9525">
            <a:noFill/>
            <a:miter lim="800000"/>
            <a:headEnd/>
            <a:tailEnd/>
          </a:ln>
        </p:spPr>
        <p:txBody>
          <a:bodyPr/>
          <a:lstStyle/>
          <a:p>
            <a:pPr>
              <a:spcBef>
                <a:spcPct val="20000"/>
              </a:spcBef>
              <a:buClr>
                <a:schemeClr val="accent1"/>
              </a:buClr>
              <a:buSzPct val="65000"/>
              <a:buFont typeface="Wingdings" pitchFamily="2" charset="2"/>
              <a:buNone/>
              <a:defRPr/>
            </a:pPr>
            <a:r>
              <a:rPr lang="en-US" sz="2000" kern="0" dirty="0">
                <a:solidFill>
                  <a:srgbClr val="C00000"/>
                </a:solidFill>
                <a:latin typeface="Arial Rounded MT Bold" pitchFamily="34" charset="0"/>
                <a:ea typeface="ＭＳ Ｐゴシック" pitchFamily="34" charset="-128"/>
                <a:cs typeface="+mn-cs"/>
              </a:rPr>
              <a:t>PowerPoint  Authors:</a:t>
            </a:r>
          </a:p>
          <a:p>
            <a:pPr marL="63500">
              <a:spcBef>
                <a:spcPts val="300"/>
              </a:spcBef>
              <a:buClr>
                <a:srgbClr val="A04DA3"/>
              </a:buClr>
              <a:buFont typeface="Georgia" pitchFamily="18" charset="0"/>
              <a:buNone/>
              <a:defRPr/>
            </a:pPr>
            <a:r>
              <a:rPr lang="en-US" sz="2000" kern="0" dirty="0">
                <a:solidFill>
                  <a:srgbClr val="C00000"/>
                </a:solidFill>
                <a:latin typeface="Arial Rounded MT Bold" pitchFamily="34" charset="0"/>
                <a:ea typeface="ＭＳ Ｐゴシック" pitchFamily="34" charset="-128"/>
                <a:cs typeface="+mn-cs"/>
              </a:rPr>
              <a:t>	</a:t>
            </a:r>
            <a:r>
              <a:rPr lang="en-US" sz="2000" dirty="0">
                <a:solidFill>
                  <a:srgbClr val="C00000"/>
                </a:solidFill>
                <a:latin typeface="Arial Rounded MT Bold" pitchFamily="34" charset="0"/>
                <a:ea typeface="ＭＳ Ｐゴシック" pitchFamily="34" charset="-128"/>
                <a:cs typeface="Arial" charset="0"/>
              </a:rPr>
              <a:t>Brandy Mackintosh</a:t>
            </a:r>
          </a:p>
          <a:p>
            <a:pPr marL="63500">
              <a:spcBef>
                <a:spcPts val="300"/>
              </a:spcBef>
              <a:buClr>
                <a:srgbClr val="A04DA3"/>
              </a:buClr>
              <a:buFont typeface="Georgia" pitchFamily="18" charset="0"/>
              <a:buNone/>
              <a:defRPr/>
            </a:pPr>
            <a:r>
              <a:rPr lang="en-US" sz="2000" dirty="0">
                <a:solidFill>
                  <a:srgbClr val="C00000"/>
                </a:solidFill>
                <a:latin typeface="Arial Rounded MT Bold" pitchFamily="34" charset="0"/>
                <a:ea typeface="ＭＳ Ｐゴシック" pitchFamily="34" charset="-128"/>
                <a:cs typeface="Arial" charset="0"/>
              </a:rPr>
              <a:t>	Lindsay </a:t>
            </a:r>
            <a:r>
              <a:rPr lang="en-US" sz="2000" dirty="0" err="1">
                <a:solidFill>
                  <a:srgbClr val="C00000"/>
                </a:solidFill>
                <a:latin typeface="Arial Rounded MT Bold" pitchFamily="34" charset="0"/>
                <a:ea typeface="ＭＳ Ｐゴシック" pitchFamily="34" charset="-128"/>
                <a:cs typeface="Arial" charset="0"/>
              </a:rPr>
              <a:t>Heiser</a:t>
            </a:r>
            <a:endParaRPr lang="en-US" sz="2000" dirty="0">
              <a:solidFill>
                <a:srgbClr val="C00000"/>
              </a:solidFill>
              <a:latin typeface="Arial Rounded MT Bold" pitchFamily="34" charset="0"/>
              <a:ea typeface="ＭＳ Ｐゴシック" pitchFamily="34" charset="-128"/>
              <a:cs typeface="Arial" charset="0"/>
            </a:endParaRPr>
          </a:p>
        </p:txBody>
      </p:sp>
    </p:spTree>
  </p:cSld>
  <p:clrMapOvr>
    <a:masterClrMapping/>
  </p:clrMapOvr>
  <p:transition>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3"/>
          <p:cNvSpPr>
            <a:spLocks noGrp="1"/>
          </p:cNvSpPr>
          <p:nvPr>
            <p:ph type="title"/>
          </p:nvPr>
        </p:nvSpPr>
        <p:spPr/>
        <p:txBody>
          <a:bodyPr/>
          <a:lstStyle/>
          <a:p>
            <a:pPr eaLnBrk="1" hangingPunct="1"/>
            <a:r>
              <a:rPr lang="en-US" sz="3600" smtClean="0"/>
              <a:t>Debt Investments Held to Maturity: Amortized Cost Method</a:t>
            </a:r>
          </a:p>
        </p:txBody>
      </p:sp>
      <p:sp>
        <p:nvSpPr>
          <p:cNvPr id="34818" name="TextBox 4"/>
          <p:cNvSpPr txBox="1">
            <a:spLocks noChangeArrowheads="1"/>
          </p:cNvSpPr>
          <p:nvPr/>
        </p:nvSpPr>
        <p:spPr bwMode="auto">
          <a:xfrm>
            <a:off x="441325" y="1524000"/>
            <a:ext cx="8229600" cy="1200150"/>
          </a:xfrm>
          <a:prstGeom prst="rect">
            <a:avLst/>
          </a:prstGeom>
          <a:noFill/>
          <a:ln w="9525">
            <a:noFill/>
            <a:miter lim="800000"/>
            <a:headEnd/>
            <a:tailEnd/>
          </a:ln>
        </p:spPr>
        <p:txBody>
          <a:bodyPr>
            <a:spAutoFit/>
          </a:bodyPr>
          <a:lstStyle/>
          <a:p>
            <a:pPr algn="ctr"/>
            <a:r>
              <a:rPr lang="en-US" sz="2400"/>
              <a:t>On October 1, </a:t>
            </a:r>
            <a:r>
              <a:rPr lang="en-US" sz="2400">
                <a:solidFill>
                  <a:srgbClr val="FF0000"/>
                </a:solidFill>
              </a:rPr>
              <a:t>2018</a:t>
            </a:r>
            <a:r>
              <a:rPr lang="en-US" sz="2400"/>
              <a:t>, Washington Post Company will receive the principal amount of the investment as the bonds mature. </a:t>
            </a:r>
          </a:p>
        </p:txBody>
      </p:sp>
      <p:sp>
        <p:nvSpPr>
          <p:cNvPr id="9" name="TextBox 8"/>
          <p:cNvSpPr txBox="1">
            <a:spLocks noChangeArrowheads="1"/>
          </p:cNvSpPr>
          <p:nvPr/>
        </p:nvSpPr>
        <p:spPr bwMode="auto">
          <a:xfrm>
            <a:off x="457200" y="5638800"/>
            <a:ext cx="8305800" cy="923925"/>
          </a:xfrm>
          <a:prstGeom prst="rect">
            <a:avLst/>
          </a:prstGeom>
          <a:solidFill>
            <a:srgbClr val="E8DEDE"/>
          </a:solidFill>
          <a:ln w="9525">
            <a:solidFill>
              <a:srgbClr val="422E2E"/>
            </a:solidFill>
            <a:miter lim="800000"/>
            <a:headEnd/>
            <a:tailEnd/>
          </a:ln>
          <a:effectLst>
            <a:outerShdw dist="38100" dir="2700000" rotWithShape="0">
              <a:srgbClr val="808080">
                <a:alpha val="42999"/>
              </a:srgbClr>
            </a:outerShdw>
          </a:effectLst>
        </p:spPr>
        <p:txBody>
          <a:bodyPr>
            <a:spAutoFit/>
          </a:bodyPr>
          <a:lstStyle/>
          <a:p>
            <a:pPr algn="ctr">
              <a:defRPr/>
            </a:pPr>
            <a:r>
              <a:rPr lang="en-US" b="1" dirty="0">
                <a:solidFill>
                  <a:srgbClr val="422E2E"/>
                </a:solidFill>
                <a:latin typeface="Arial" pitchFamily="34" charset="0"/>
                <a:ea typeface="ＭＳ Ｐゴシック" pitchFamily="-65" charset="-128"/>
                <a:cs typeface="+mn-cs"/>
              </a:rPr>
              <a:t>If the bond investment were sold before maturity, any difference between the fair value and the net book value is reported as a gain or loss on sale in the income statement.</a:t>
            </a:r>
          </a:p>
        </p:txBody>
      </p:sp>
      <p:grpSp>
        <p:nvGrpSpPr>
          <p:cNvPr id="10" name="Group 9"/>
          <p:cNvGrpSpPr>
            <a:grpSpLocks/>
          </p:cNvGrpSpPr>
          <p:nvPr/>
        </p:nvGrpSpPr>
        <p:grpSpPr bwMode="auto">
          <a:xfrm>
            <a:off x="638175" y="2667000"/>
            <a:ext cx="7766050" cy="1622425"/>
            <a:chOff x="623888" y="2611438"/>
            <a:chExt cx="7766050" cy="1622423"/>
          </a:xfrm>
        </p:grpSpPr>
        <p:grpSp>
          <p:nvGrpSpPr>
            <p:cNvPr id="34840" name="Group 21"/>
            <p:cNvGrpSpPr>
              <a:grpSpLocks/>
            </p:cNvGrpSpPr>
            <p:nvPr/>
          </p:nvGrpSpPr>
          <p:grpSpPr bwMode="auto">
            <a:xfrm>
              <a:off x="623888" y="2611438"/>
              <a:ext cx="7766050" cy="1622423"/>
              <a:chOff x="624114" y="2771779"/>
              <a:chExt cx="7547429" cy="1621028"/>
            </a:xfrm>
          </p:grpSpPr>
          <p:sp>
            <p:nvSpPr>
              <p:cNvPr id="26" name="Rounded Rectangle 25"/>
              <p:cNvSpPr/>
              <p:nvPr/>
            </p:nvSpPr>
            <p:spPr>
              <a:xfrm>
                <a:off x="624114" y="2844741"/>
                <a:ext cx="7547429" cy="1548066"/>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4856" name="Group 26"/>
              <p:cNvGrpSpPr>
                <a:grpSpLocks/>
              </p:cNvGrpSpPr>
              <p:nvPr/>
            </p:nvGrpSpPr>
            <p:grpSpPr bwMode="auto">
              <a:xfrm>
                <a:off x="649518" y="2771779"/>
                <a:ext cx="1905000" cy="381000"/>
                <a:chOff x="533400" y="3235975"/>
                <a:chExt cx="1905000" cy="381000"/>
              </a:xfrm>
            </p:grpSpPr>
            <p:grpSp>
              <p:nvGrpSpPr>
                <p:cNvPr id="34857" name="Group 16"/>
                <p:cNvGrpSpPr>
                  <a:grpSpLocks/>
                </p:cNvGrpSpPr>
                <p:nvPr/>
              </p:nvGrpSpPr>
              <p:grpSpPr bwMode="auto">
                <a:xfrm>
                  <a:off x="533400" y="3235975"/>
                  <a:ext cx="428172" cy="381000"/>
                  <a:chOff x="838200" y="3733800"/>
                  <a:chExt cx="428172" cy="381000"/>
                </a:xfrm>
              </p:grpSpPr>
              <p:sp>
                <p:nvSpPr>
                  <p:cNvPr id="30" name="Oval 29"/>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1" name="TextBox 30"/>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1</a:t>
                    </a:r>
                  </a:p>
                </p:txBody>
              </p:sp>
            </p:grpSp>
            <p:sp>
              <p:nvSpPr>
                <p:cNvPr id="29" name="TextBox 28"/>
                <p:cNvSpPr txBox="1"/>
                <p:nvPr/>
              </p:nvSpPr>
              <p:spPr>
                <a:xfrm>
                  <a:off x="913755" y="3242320"/>
                  <a:ext cx="1524297" cy="367983"/>
                </a:xfrm>
                <a:prstGeom prst="rect">
                  <a:avLst/>
                </a:prstGeom>
                <a:noFill/>
              </p:spPr>
              <p:txBody>
                <a:bodyPr>
                  <a:spAutoFit/>
                </a:bodyPr>
                <a:lstStyle/>
                <a:p>
                  <a:pPr>
                    <a:defRPr/>
                  </a:pPr>
                  <a:r>
                    <a:rPr lang="en-US" b="1" dirty="0">
                      <a:solidFill>
                        <a:schemeClr val="accent6"/>
                      </a:solidFill>
                      <a:latin typeface="Arial" pitchFamily="34" charset="0"/>
                      <a:ea typeface="ＭＳ Ｐゴシック" pitchFamily="34" charset="-128"/>
                      <a:cs typeface="+mn-cs"/>
                    </a:rPr>
                    <a:t>Analyze</a:t>
                  </a:r>
                </a:p>
              </p:txBody>
            </p:sp>
          </p:grpSp>
        </p:grpSp>
        <p:grpSp>
          <p:nvGrpSpPr>
            <p:cNvPr id="34841" name="Group 29"/>
            <p:cNvGrpSpPr>
              <a:grpSpLocks/>
            </p:cNvGrpSpPr>
            <p:nvPr/>
          </p:nvGrpSpPr>
          <p:grpSpPr bwMode="auto">
            <a:xfrm>
              <a:off x="1128486" y="2968625"/>
              <a:ext cx="6912431" cy="1064947"/>
              <a:chOff x="-6388905" y="-373219"/>
              <a:chExt cx="6912431" cy="1064947"/>
            </a:xfrm>
          </p:grpSpPr>
          <p:grpSp>
            <p:nvGrpSpPr>
              <p:cNvPr id="34842" name="Group 16"/>
              <p:cNvGrpSpPr>
                <a:grpSpLocks/>
              </p:cNvGrpSpPr>
              <p:nvPr/>
            </p:nvGrpSpPr>
            <p:grpSpPr bwMode="auto">
              <a:xfrm>
                <a:off x="-6388905" y="-373219"/>
                <a:ext cx="6912429" cy="315745"/>
                <a:chOff x="-6388905" y="-373219"/>
                <a:chExt cx="6912429" cy="315745"/>
              </a:xfrm>
            </p:grpSpPr>
            <p:grpSp>
              <p:nvGrpSpPr>
                <p:cNvPr id="34848" name="Group 14"/>
                <p:cNvGrpSpPr>
                  <a:grpSpLocks/>
                </p:cNvGrpSpPr>
                <p:nvPr/>
              </p:nvGrpSpPr>
              <p:grpSpPr bwMode="auto">
                <a:xfrm>
                  <a:off x="-6388905" y="-373219"/>
                  <a:ext cx="6912429" cy="315745"/>
                  <a:chOff x="-6388905" y="-373219"/>
                  <a:chExt cx="6912429" cy="315745"/>
                </a:xfrm>
              </p:grpSpPr>
              <p:grpSp>
                <p:nvGrpSpPr>
                  <p:cNvPr id="34850" name="Group 13"/>
                  <p:cNvGrpSpPr>
                    <a:grpSpLocks/>
                  </p:cNvGrpSpPr>
                  <p:nvPr/>
                </p:nvGrpSpPr>
                <p:grpSpPr bwMode="auto">
                  <a:xfrm>
                    <a:off x="-6388905" y="-373219"/>
                    <a:ext cx="6912429" cy="315745"/>
                    <a:chOff x="-5969805" y="3329863"/>
                    <a:chExt cx="6912429" cy="315745"/>
                  </a:xfrm>
                </p:grpSpPr>
                <p:sp>
                  <p:nvSpPr>
                    <p:cNvPr id="34852" name="TextBox 22"/>
                    <p:cNvSpPr txBox="1">
                      <a:spLocks noChangeArrowheads="1"/>
                    </p:cNvSpPr>
                    <p:nvPr/>
                  </p:nvSpPr>
                  <p:spPr bwMode="auto">
                    <a:xfrm>
                      <a:off x="-5966177" y="3336668"/>
                      <a:ext cx="6908801" cy="307777"/>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34853" name="TextBox 23"/>
                    <p:cNvSpPr txBox="1">
                      <a:spLocks noChangeArrowheads="1"/>
                    </p:cNvSpPr>
                    <p:nvPr/>
                  </p:nvSpPr>
                  <p:spPr bwMode="auto">
                    <a:xfrm>
                      <a:off x="-5969805" y="3329863"/>
                      <a:ext cx="2046514" cy="315745"/>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34854"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34851" name="TextBox 21"/>
                  <p:cNvSpPr txBox="1">
                    <a:spLocks noChangeArrowheads="1"/>
                  </p:cNvSpPr>
                  <p:nvPr/>
                </p:nvSpPr>
                <p:spPr bwMode="auto">
                  <a:xfrm>
                    <a:off x="-1682648" y="-366414"/>
                    <a:ext cx="2206171" cy="307777"/>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34849" name="TextBox 19"/>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34843" name="Group 22"/>
              <p:cNvGrpSpPr>
                <a:grpSpLocks/>
              </p:cNvGrpSpPr>
              <p:nvPr/>
            </p:nvGrpSpPr>
            <p:grpSpPr bwMode="auto">
              <a:xfrm>
                <a:off x="-6379936" y="-58058"/>
                <a:ext cx="6903462" cy="749786"/>
                <a:chOff x="-6379936" y="-58058"/>
                <a:chExt cx="6903462" cy="749786"/>
              </a:xfrm>
            </p:grpSpPr>
            <p:sp>
              <p:nvSpPr>
                <p:cNvPr id="34844" name="TextBox 14"/>
                <p:cNvSpPr txBox="1">
                  <a:spLocks noChangeArrowheads="1"/>
                </p:cNvSpPr>
                <p:nvPr/>
              </p:nvSpPr>
              <p:spPr bwMode="auto">
                <a:xfrm>
                  <a:off x="-6379936" y="-58058"/>
                  <a:ext cx="690346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34845" name="TextBox 15"/>
                <p:cNvSpPr txBox="1">
                  <a:spLocks noChangeArrowheads="1"/>
                </p:cNvSpPr>
                <p:nvPr/>
              </p:nvSpPr>
              <p:spPr bwMode="auto">
                <a:xfrm>
                  <a:off x="-6379936" y="-58058"/>
                  <a:ext cx="2041824" cy="749786"/>
                </a:xfrm>
                <a:prstGeom prst="rect">
                  <a:avLst/>
                </a:prstGeom>
                <a:noFill/>
                <a:ln w="19050">
                  <a:solidFill>
                    <a:schemeClr val="tx1"/>
                  </a:solidFill>
                  <a:miter lim="800000"/>
                  <a:headEnd/>
                  <a:tailEnd/>
                </a:ln>
              </p:spPr>
              <p:txBody>
                <a:bodyPr>
                  <a:spAutoFit/>
                </a:bodyPr>
                <a:lstStyle/>
                <a:p>
                  <a:r>
                    <a:rPr lang="en-US" sz="1400"/>
                    <a:t>Cash                    +100</a:t>
                  </a:r>
                </a:p>
                <a:p>
                  <a:r>
                    <a:rPr lang="en-US" sz="1400"/>
                    <a:t>Held-to-Maturity Investments          -100</a:t>
                  </a:r>
                </a:p>
              </p:txBody>
            </p:sp>
            <p:sp>
              <p:nvSpPr>
                <p:cNvPr id="34846" name="TextBox 16"/>
                <p:cNvSpPr txBox="1">
                  <a:spLocks noChangeArrowheads="1"/>
                </p:cNvSpPr>
                <p:nvPr/>
              </p:nvSpPr>
              <p:spPr bwMode="auto">
                <a:xfrm>
                  <a:off x="-3999592" y="-58056"/>
                  <a:ext cx="199763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34847" name="TextBox 17"/>
                <p:cNvSpPr txBox="1">
                  <a:spLocks noChangeArrowheads="1"/>
                </p:cNvSpPr>
                <p:nvPr/>
              </p:nvSpPr>
              <p:spPr bwMode="auto">
                <a:xfrm>
                  <a:off x="-1676399" y="-58058"/>
                  <a:ext cx="2199925"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grpSp>
        </p:grpSp>
      </p:grpSp>
      <p:grpSp>
        <p:nvGrpSpPr>
          <p:cNvPr id="32" name="Group 31"/>
          <p:cNvGrpSpPr>
            <a:grpSpLocks/>
          </p:cNvGrpSpPr>
          <p:nvPr/>
        </p:nvGrpSpPr>
        <p:grpSpPr bwMode="auto">
          <a:xfrm>
            <a:off x="666750" y="4343400"/>
            <a:ext cx="7721600" cy="1223963"/>
            <a:chOff x="652463" y="4016375"/>
            <a:chExt cx="7721600" cy="1223963"/>
          </a:xfrm>
        </p:grpSpPr>
        <p:grpSp>
          <p:nvGrpSpPr>
            <p:cNvPr id="34822" name="Group 24"/>
            <p:cNvGrpSpPr>
              <a:grpSpLocks/>
            </p:cNvGrpSpPr>
            <p:nvPr/>
          </p:nvGrpSpPr>
          <p:grpSpPr bwMode="auto">
            <a:xfrm>
              <a:off x="652463" y="4016375"/>
              <a:ext cx="7721600" cy="1223963"/>
              <a:chOff x="711199" y="4336108"/>
              <a:chExt cx="7532915" cy="1222863"/>
            </a:xfrm>
          </p:grpSpPr>
          <p:sp>
            <p:nvSpPr>
              <p:cNvPr id="41" name="Rounded Rectangle 40"/>
              <p:cNvSpPr/>
              <p:nvPr/>
            </p:nvSpPr>
            <p:spPr>
              <a:xfrm>
                <a:off x="740625" y="4412240"/>
                <a:ext cx="7503489" cy="1146731"/>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4831" name="Group 25"/>
              <p:cNvGrpSpPr>
                <a:grpSpLocks/>
              </p:cNvGrpSpPr>
              <p:nvPr/>
            </p:nvGrpSpPr>
            <p:grpSpPr bwMode="auto">
              <a:xfrm>
                <a:off x="711199" y="4336108"/>
                <a:ext cx="1905000" cy="387350"/>
                <a:chOff x="3505200" y="3232737"/>
                <a:chExt cx="1905000" cy="387476"/>
              </a:xfrm>
            </p:grpSpPr>
            <p:grpSp>
              <p:nvGrpSpPr>
                <p:cNvPr id="34832" name="Group 15"/>
                <p:cNvGrpSpPr>
                  <a:grpSpLocks/>
                </p:cNvGrpSpPr>
                <p:nvPr/>
              </p:nvGrpSpPr>
              <p:grpSpPr bwMode="auto">
                <a:xfrm>
                  <a:off x="3505200" y="3232737"/>
                  <a:ext cx="413658" cy="387476"/>
                  <a:chOff x="2133600" y="4870324"/>
                  <a:chExt cx="413658" cy="387476"/>
                </a:xfrm>
              </p:grpSpPr>
              <p:sp>
                <p:nvSpPr>
                  <p:cNvPr id="45"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6" name="TextBox 45"/>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2</a:t>
                    </a:r>
                  </a:p>
                </p:txBody>
              </p:sp>
            </p:grpSp>
            <p:sp>
              <p:nvSpPr>
                <p:cNvPr id="34833"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34823" name="Group 44"/>
            <p:cNvGrpSpPr>
              <a:grpSpLocks/>
            </p:cNvGrpSpPr>
            <p:nvPr/>
          </p:nvGrpSpPr>
          <p:grpSpPr bwMode="auto">
            <a:xfrm>
              <a:off x="1132115" y="4397828"/>
              <a:ext cx="6966858" cy="653588"/>
              <a:chOff x="5660571" y="3425371"/>
              <a:chExt cx="6966858" cy="653588"/>
            </a:xfrm>
          </p:grpSpPr>
          <p:sp>
            <p:nvSpPr>
              <p:cNvPr id="35" name="TextBox 34"/>
              <p:cNvSpPr txBox="1"/>
              <p:nvPr/>
            </p:nvSpPr>
            <p:spPr>
              <a:xfrm>
                <a:off x="5660344" y="3424918"/>
                <a:ext cx="6967538" cy="646113"/>
              </a:xfrm>
              <a:prstGeom prst="rect">
                <a:avLst/>
              </a:prstGeom>
              <a:solidFill>
                <a:schemeClr val="accent2">
                  <a:lumMod val="20000"/>
                  <a:lumOff val="80000"/>
                </a:schemeClr>
              </a:solidFill>
            </p:spPr>
            <p:txBody>
              <a:bodyPr>
                <a:spAutoFit/>
              </a:bodyPr>
              <a:lstStyle/>
              <a:p>
                <a:pPr>
                  <a:defRPr/>
                </a:pPr>
                <a:endParaRPr lang="en-US" dirty="0">
                  <a:latin typeface="Arial" pitchFamily="34" charset="0"/>
                  <a:ea typeface="ＭＳ Ｐゴシック" pitchFamily="34" charset="-128"/>
                  <a:cs typeface="+mn-cs"/>
                </a:endParaRPr>
              </a:p>
              <a:p>
                <a:pPr>
                  <a:defRPr/>
                </a:pPr>
                <a:endParaRPr lang="en-US" dirty="0">
                  <a:latin typeface="Arial" pitchFamily="34" charset="0"/>
                  <a:ea typeface="ＭＳ Ｐゴシック" pitchFamily="34" charset="-128"/>
                  <a:cs typeface="+mn-cs"/>
                </a:endParaRPr>
              </a:p>
            </p:txBody>
          </p:sp>
          <p:grpSp>
            <p:nvGrpSpPr>
              <p:cNvPr id="34825" name="Group 73"/>
              <p:cNvGrpSpPr>
                <a:grpSpLocks/>
              </p:cNvGrpSpPr>
              <p:nvPr/>
            </p:nvGrpSpPr>
            <p:grpSpPr bwMode="auto">
              <a:xfrm>
                <a:off x="5675086" y="3425371"/>
                <a:ext cx="6937828" cy="653588"/>
                <a:chOff x="5675086" y="2554514"/>
                <a:chExt cx="6937828" cy="653588"/>
              </a:xfrm>
            </p:grpSpPr>
            <p:sp>
              <p:nvSpPr>
                <p:cNvPr id="34826" name="TextBox 36"/>
                <p:cNvSpPr txBox="1">
                  <a:spLocks noChangeArrowheads="1"/>
                </p:cNvSpPr>
                <p:nvPr/>
              </p:nvSpPr>
              <p:spPr bwMode="auto">
                <a:xfrm>
                  <a:off x="5675086" y="2554514"/>
                  <a:ext cx="522514" cy="646331"/>
                </a:xfrm>
                <a:prstGeom prst="rect">
                  <a:avLst/>
                </a:prstGeom>
                <a:noFill/>
                <a:ln w="9525">
                  <a:noFill/>
                  <a:miter lim="800000"/>
                  <a:headEnd/>
                  <a:tailEnd/>
                </a:ln>
              </p:spPr>
              <p:txBody>
                <a:bodyPr>
                  <a:spAutoFit/>
                </a:bodyPr>
                <a:lstStyle/>
                <a:p>
                  <a:endParaRPr lang="en-US"/>
                </a:p>
                <a:p>
                  <a:endParaRPr lang="en-US"/>
                </a:p>
              </p:txBody>
            </p:sp>
            <p:sp>
              <p:nvSpPr>
                <p:cNvPr id="34827" name="TextBox 37"/>
                <p:cNvSpPr txBox="1">
                  <a:spLocks noChangeArrowheads="1"/>
                </p:cNvSpPr>
                <p:nvPr/>
              </p:nvSpPr>
              <p:spPr bwMode="auto">
                <a:xfrm>
                  <a:off x="6168571" y="2554514"/>
                  <a:ext cx="4898569" cy="646331"/>
                </a:xfrm>
                <a:prstGeom prst="rect">
                  <a:avLst/>
                </a:prstGeom>
                <a:noFill/>
                <a:ln w="9525">
                  <a:noFill/>
                  <a:miter lim="800000"/>
                  <a:headEnd/>
                  <a:tailEnd/>
                </a:ln>
              </p:spPr>
              <p:txBody>
                <a:bodyPr>
                  <a:spAutoFit/>
                </a:bodyPr>
                <a:lstStyle/>
                <a:p>
                  <a:r>
                    <a:rPr lang="en-US"/>
                    <a:t>dr    Cash (+A) </a:t>
                  </a:r>
                </a:p>
                <a:p>
                  <a:r>
                    <a:rPr lang="en-US"/>
                    <a:t>         cr    Held-to-Maturity Investments (-A)</a:t>
                  </a:r>
                </a:p>
              </p:txBody>
            </p:sp>
            <p:sp>
              <p:nvSpPr>
                <p:cNvPr id="34828" name="TextBox 38"/>
                <p:cNvSpPr txBox="1">
                  <a:spLocks noChangeArrowheads="1"/>
                </p:cNvSpPr>
                <p:nvPr/>
              </p:nvSpPr>
              <p:spPr bwMode="auto">
                <a:xfrm>
                  <a:off x="11524343" y="2554514"/>
                  <a:ext cx="1088571" cy="646331"/>
                </a:xfrm>
                <a:prstGeom prst="rect">
                  <a:avLst/>
                </a:prstGeom>
                <a:noFill/>
                <a:ln w="9525">
                  <a:noFill/>
                  <a:miter lim="800000"/>
                  <a:headEnd/>
                  <a:tailEnd/>
                </a:ln>
              </p:spPr>
              <p:txBody>
                <a:bodyPr>
                  <a:spAutoFit/>
                </a:bodyPr>
                <a:lstStyle/>
                <a:p>
                  <a:pPr algn="r"/>
                  <a:endParaRPr lang="en-US"/>
                </a:p>
                <a:p>
                  <a:pPr algn="r"/>
                  <a:r>
                    <a:rPr lang="en-US"/>
                    <a:t>100</a:t>
                  </a:r>
                </a:p>
              </p:txBody>
            </p:sp>
            <p:sp>
              <p:nvSpPr>
                <p:cNvPr id="34829" name="TextBox 39"/>
                <p:cNvSpPr txBox="1">
                  <a:spLocks noChangeArrowheads="1"/>
                </p:cNvSpPr>
                <p:nvPr/>
              </p:nvSpPr>
              <p:spPr bwMode="auto">
                <a:xfrm>
                  <a:off x="10268856" y="2561771"/>
                  <a:ext cx="1088571" cy="646331"/>
                </a:xfrm>
                <a:prstGeom prst="rect">
                  <a:avLst/>
                </a:prstGeom>
                <a:noFill/>
                <a:ln w="9525">
                  <a:noFill/>
                  <a:miter lim="800000"/>
                  <a:headEnd/>
                  <a:tailEnd/>
                </a:ln>
              </p:spPr>
              <p:txBody>
                <a:bodyPr>
                  <a:spAutoFit/>
                </a:bodyPr>
                <a:lstStyle/>
                <a:p>
                  <a:pPr algn="r"/>
                  <a:r>
                    <a:rPr lang="en-US"/>
                    <a:t>100</a:t>
                  </a:r>
                </a:p>
                <a:p>
                  <a:pPr algn="r"/>
                  <a:endParaRPr lang="en-US"/>
                </a:p>
              </p:txBody>
            </p:sp>
          </p:gr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accel="50000" decel="5000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par>
                                <p:cTn id="14" presetID="22" presetClass="entr" presetSubtype="8" fill="hold"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wipe(left)">
                                      <p:cBhvr>
                                        <p:cTn id="1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3"/>
          <p:cNvSpPr>
            <a:spLocks noGrp="1"/>
          </p:cNvSpPr>
          <p:nvPr>
            <p:ph type="title"/>
          </p:nvPr>
        </p:nvSpPr>
        <p:spPr/>
        <p:txBody>
          <a:bodyPr/>
          <a:lstStyle/>
          <a:p>
            <a:pPr eaLnBrk="1" hangingPunct="1"/>
            <a:r>
              <a:rPr lang="en-US" sz="3600" smtClean="0"/>
              <a:t>Securities Available for Sale: Fair Value Method</a:t>
            </a:r>
          </a:p>
        </p:txBody>
      </p:sp>
      <p:sp>
        <p:nvSpPr>
          <p:cNvPr id="3" name="TextBox 2"/>
          <p:cNvSpPr txBox="1">
            <a:spLocks noChangeArrowheads="1"/>
          </p:cNvSpPr>
          <p:nvPr/>
        </p:nvSpPr>
        <p:spPr bwMode="auto">
          <a:xfrm>
            <a:off x="457200" y="1595438"/>
            <a:ext cx="8229600" cy="461962"/>
          </a:xfrm>
          <a:prstGeom prst="rect">
            <a:avLst/>
          </a:prstGeom>
          <a:solidFill>
            <a:srgbClr val="D6E3FF"/>
          </a:solidFill>
          <a:ln w="12700">
            <a:solidFill>
              <a:srgbClr val="0042C8"/>
            </a:solidFill>
            <a:miter lim="800000"/>
            <a:headEnd/>
            <a:tailEnd/>
          </a:ln>
          <a:effectLst>
            <a:outerShdw dist="63500" dir="2700000" rotWithShape="0">
              <a:srgbClr val="808080">
                <a:alpha val="54999"/>
              </a:srgbClr>
            </a:outerShdw>
          </a:effectLst>
        </p:spPr>
        <p:txBody>
          <a:bodyPr>
            <a:spAutoFit/>
          </a:bodyPr>
          <a:lstStyle/>
          <a:p>
            <a:pPr algn="ctr">
              <a:defRPr/>
            </a:pPr>
            <a:r>
              <a:rPr lang="en-US" sz="2400" dirty="0">
                <a:solidFill>
                  <a:srgbClr val="002E89"/>
                </a:solidFill>
                <a:latin typeface="Arial" pitchFamily="34" charset="0"/>
                <a:ea typeface="ＭＳ Ｐゴシック" pitchFamily="-65" charset="-128"/>
                <a:cs typeface="+mn-cs"/>
              </a:rPr>
              <a:t>Classifying Passive Investments</a:t>
            </a:r>
          </a:p>
        </p:txBody>
      </p:sp>
      <p:sp>
        <p:nvSpPr>
          <p:cNvPr id="4" name="TextBox 3"/>
          <p:cNvSpPr txBox="1">
            <a:spLocks noChangeArrowheads="1"/>
          </p:cNvSpPr>
          <p:nvPr/>
        </p:nvSpPr>
        <p:spPr bwMode="auto">
          <a:xfrm>
            <a:off x="533400" y="2438400"/>
            <a:ext cx="3962400" cy="3786188"/>
          </a:xfrm>
          <a:prstGeom prst="rect">
            <a:avLst/>
          </a:prstGeom>
          <a:solidFill>
            <a:srgbClr val="F4CEC9"/>
          </a:solidFill>
          <a:ln w="9525">
            <a:solidFill>
              <a:srgbClr val="4E1610"/>
            </a:solidFill>
            <a:miter lim="800000"/>
            <a:headEnd/>
            <a:tailEnd/>
          </a:ln>
          <a:effectLst>
            <a:outerShdw dist="38100" dir="2700000" rotWithShape="0">
              <a:srgbClr val="808080">
                <a:alpha val="42999"/>
              </a:srgbClr>
            </a:outerShdw>
          </a:effectLst>
        </p:spPr>
        <p:txBody>
          <a:bodyPr>
            <a:spAutoFit/>
          </a:bodyPr>
          <a:lstStyle/>
          <a:p>
            <a:pPr algn="ctr">
              <a:defRPr/>
            </a:pPr>
            <a:r>
              <a:rPr lang="en-US" sz="2000" b="1" u="sng" dirty="0">
                <a:solidFill>
                  <a:srgbClr val="002060"/>
                </a:solidFill>
                <a:latin typeface="Arial" pitchFamily="34" charset="0"/>
                <a:ea typeface="ＭＳ Ｐゴシック" pitchFamily="-65" charset="-128"/>
                <a:cs typeface="+mn-cs"/>
              </a:rPr>
              <a:t>Trading Securities</a:t>
            </a:r>
          </a:p>
          <a:p>
            <a:pPr algn="ctr">
              <a:defRPr/>
            </a:pPr>
            <a:r>
              <a:rPr lang="en-US" sz="2000" b="1" dirty="0">
                <a:solidFill>
                  <a:srgbClr val="4E1610"/>
                </a:solidFill>
                <a:latin typeface="Arial" pitchFamily="34" charset="0"/>
                <a:ea typeface="ＭＳ Ｐゴシック" pitchFamily="-65" charset="-128"/>
                <a:cs typeface="+mn-cs"/>
              </a:rPr>
              <a:t>Trading securities are traded actively, with the objective of generating short-term profits on changes in the securities price. They are classified as current assets on the balance sheet.</a:t>
            </a:r>
            <a:endParaRPr lang="en-US" sz="2000" dirty="0">
              <a:solidFill>
                <a:srgbClr val="4E1610"/>
              </a:solidFill>
              <a:latin typeface="Arial" pitchFamily="34" charset="0"/>
              <a:ea typeface="ＭＳ Ｐゴシック" pitchFamily="-65" charset="-128"/>
              <a:cs typeface="+mn-cs"/>
            </a:endParaRPr>
          </a:p>
          <a:p>
            <a:pPr>
              <a:defRPr/>
            </a:pPr>
            <a:endParaRPr lang="en-US" sz="2000" dirty="0">
              <a:solidFill>
                <a:srgbClr val="4E1610"/>
              </a:solidFill>
              <a:latin typeface="Arial" pitchFamily="34" charset="0"/>
              <a:ea typeface="ＭＳ Ｐゴシック" pitchFamily="-65" charset="-128"/>
              <a:cs typeface="+mn-cs"/>
            </a:endParaRPr>
          </a:p>
          <a:p>
            <a:pPr>
              <a:defRPr/>
            </a:pPr>
            <a:endParaRPr lang="en-US" sz="2000" dirty="0">
              <a:solidFill>
                <a:srgbClr val="4E1610"/>
              </a:solidFill>
              <a:latin typeface="Arial" pitchFamily="34" charset="0"/>
              <a:ea typeface="ＭＳ Ｐゴシック" pitchFamily="-65" charset="-128"/>
              <a:cs typeface="+mn-cs"/>
            </a:endParaRPr>
          </a:p>
          <a:p>
            <a:pPr>
              <a:defRPr/>
            </a:pPr>
            <a:endParaRPr lang="en-US" sz="2000" dirty="0">
              <a:solidFill>
                <a:srgbClr val="4E1610"/>
              </a:solidFill>
              <a:latin typeface="Arial" pitchFamily="34" charset="0"/>
              <a:ea typeface="ＭＳ Ｐゴシック" pitchFamily="-65" charset="-128"/>
              <a:cs typeface="+mn-cs"/>
            </a:endParaRPr>
          </a:p>
          <a:p>
            <a:pPr>
              <a:defRPr/>
            </a:pPr>
            <a:endParaRPr lang="en-US" sz="2000" dirty="0">
              <a:solidFill>
                <a:srgbClr val="4E1610"/>
              </a:solidFill>
              <a:latin typeface="Arial" pitchFamily="34" charset="0"/>
              <a:ea typeface="ＭＳ Ｐゴシック" pitchFamily="-65" charset="-128"/>
              <a:cs typeface="+mn-cs"/>
            </a:endParaRPr>
          </a:p>
        </p:txBody>
      </p:sp>
      <p:sp>
        <p:nvSpPr>
          <p:cNvPr id="5" name="TextBox 4"/>
          <p:cNvSpPr txBox="1">
            <a:spLocks noChangeArrowheads="1"/>
          </p:cNvSpPr>
          <p:nvPr/>
        </p:nvSpPr>
        <p:spPr bwMode="auto">
          <a:xfrm>
            <a:off x="4724400" y="2438400"/>
            <a:ext cx="3962400" cy="3786188"/>
          </a:xfrm>
          <a:prstGeom prst="rect">
            <a:avLst/>
          </a:prstGeom>
          <a:solidFill>
            <a:srgbClr val="BFBFBF"/>
          </a:solidFill>
          <a:ln w="9525">
            <a:solidFill>
              <a:schemeClr val="tx1"/>
            </a:solidFill>
            <a:miter lim="800000"/>
            <a:headEnd/>
            <a:tailEnd/>
          </a:ln>
          <a:effectLst>
            <a:outerShdw dist="38100" dir="2700000" rotWithShape="0">
              <a:srgbClr val="808080">
                <a:alpha val="42999"/>
              </a:srgbClr>
            </a:outerShdw>
          </a:effectLst>
        </p:spPr>
        <p:txBody>
          <a:bodyPr>
            <a:spAutoFit/>
          </a:bodyPr>
          <a:lstStyle/>
          <a:p>
            <a:pPr algn="ctr">
              <a:defRPr/>
            </a:pPr>
            <a:r>
              <a:rPr lang="en-US" sz="2000" b="1" u="sng" dirty="0">
                <a:solidFill>
                  <a:srgbClr val="008000"/>
                </a:solidFill>
                <a:latin typeface="Arial" pitchFamily="34" charset="0"/>
                <a:ea typeface="ＭＳ Ｐゴシック" pitchFamily="-65" charset="-128"/>
                <a:cs typeface="+mn-cs"/>
              </a:rPr>
              <a:t>Available-for-Sale Securities </a:t>
            </a:r>
            <a:r>
              <a:rPr lang="en-US" sz="2000" b="1" dirty="0">
                <a:latin typeface="Arial" pitchFamily="34" charset="0"/>
                <a:ea typeface="ＭＳ Ｐゴシック" pitchFamily="-65" charset="-128"/>
                <a:cs typeface="+mn-cs"/>
              </a:rPr>
              <a:t>Most companies do not actively trade the securities of other companies. They invest to earn a return on funds they may need in the near future. These securities may be classified as either current assets or noncurrent assets depending on the intent of management to sell them within one year.</a:t>
            </a:r>
          </a:p>
        </p:txBody>
      </p:sp>
    </p:spTree>
  </p:cSld>
  <p:clrMapOvr>
    <a:masterClrMapping/>
  </p:clrMapOvr>
  <p:transition>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3"/>
          <p:cNvSpPr>
            <a:spLocks noGrp="1"/>
          </p:cNvSpPr>
          <p:nvPr>
            <p:ph type="title"/>
          </p:nvPr>
        </p:nvSpPr>
        <p:spPr/>
        <p:txBody>
          <a:bodyPr/>
          <a:lstStyle/>
          <a:p>
            <a:pPr eaLnBrk="1" hangingPunct="1"/>
            <a:r>
              <a:rPr lang="en-US" sz="3600" smtClean="0"/>
              <a:t>Recording and Reporting</a:t>
            </a:r>
            <a:br>
              <a:rPr lang="en-US" sz="3600" smtClean="0"/>
            </a:br>
            <a:r>
              <a:rPr lang="en-US" sz="3600" smtClean="0"/>
              <a:t>Available-for-Sale Securities</a:t>
            </a:r>
          </a:p>
        </p:txBody>
      </p:sp>
      <p:sp>
        <p:nvSpPr>
          <p:cNvPr id="38914" name="TextBox 2"/>
          <p:cNvSpPr txBox="1">
            <a:spLocks noChangeArrowheads="1"/>
          </p:cNvSpPr>
          <p:nvPr/>
        </p:nvSpPr>
        <p:spPr bwMode="auto">
          <a:xfrm>
            <a:off x="457200" y="1447800"/>
            <a:ext cx="8077200" cy="2308225"/>
          </a:xfrm>
          <a:prstGeom prst="rect">
            <a:avLst/>
          </a:prstGeom>
          <a:noFill/>
          <a:ln w="9525">
            <a:noFill/>
            <a:miter lim="800000"/>
            <a:headEnd/>
            <a:tailEnd/>
          </a:ln>
        </p:spPr>
        <p:txBody>
          <a:bodyPr>
            <a:spAutoFit/>
          </a:bodyPr>
          <a:lstStyle/>
          <a:p>
            <a:pPr algn="ctr"/>
            <a:r>
              <a:rPr lang="en-US" sz="2400"/>
              <a:t>On January 2, 2013, Washington Post purchased 1,000,000 shares of Internet Financial News (IFN) common stock for $60 per share paying $60,000,000. The 1,000,000 shares represents 10% of the outstanding shares. This investment would be treated as a passive investment.</a:t>
            </a:r>
          </a:p>
        </p:txBody>
      </p:sp>
      <p:grpSp>
        <p:nvGrpSpPr>
          <p:cNvPr id="7" name="Group 6"/>
          <p:cNvGrpSpPr>
            <a:grpSpLocks/>
          </p:cNvGrpSpPr>
          <p:nvPr/>
        </p:nvGrpSpPr>
        <p:grpSpPr bwMode="auto">
          <a:xfrm>
            <a:off x="638175" y="3706813"/>
            <a:ext cx="7766050" cy="1622425"/>
            <a:chOff x="623888" y="2611438"/>
            <a:chExt cx="7766050" cy="1622423"/>
          </a:xfrm>
        </p:grpSpPr>
        <p:grpSp>
          <p:nvGrpSpPr>
            <p:cNvPr id="38935" name="Group 21"/>
            <p:cNvGrpSpPr>
              <a:grpSpLocks/>
            </p:cNvGrpSpPr>
            <p:nvPr/>
          </p:nvGrpSpPr>
          <p:grpSpPr bwMode="auto">
            <a:xfrm>
              <a:off x="623888" y="2611438"/>
              <a:ext cx="7766050" cy="1622423"/>
              <a:chOff x="624114" y="2771779"/>
              <a:chExt cx="7547429" cy="1621028"/>
            </a:xfrm>
          </p:grpSpPr>
          <p:sp>
            <p:nvSpPr>
              <p:cNvPr id="23" name="Rounded Rectangle 22"/>
              <p:cNvSpPr/>
              <p:nvPr/>
            </p:nvSpPr>
            <p:spPr>
              <a:xfrm>
                <a:off x="624114" y="2844741"/>
                <a:ext cx="7547429" cy="1548066"/>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8951" name="Group 26"/>
              <p:cNvGrpSpPr>
                <a:grpSpLocks/>
              </p:cNvGrpSpPr>
              <p:nvPr/>
            </p:nvGrpSpPr>
            <p:grpSpPr bwMode="auto">
              <a:xfrm>
                <a:off x="649518" y="2771779"/>
                <a:ext cx="1905000" cy="381000"/>
                <a:chOff x="533400" y="3235975"/>
                <a:chExt cx="1905000" cy="381000"/>
              </a:xfrm>
            </p:grpSpPr>
            <p:grpSp>
              <p:nvGrpSpPr>
                <p:cNvPr id="38952" name="Group 16"/>
                <p:cNvGrpSpPr>
                  <a:grpSpLocks/>
                </p:cNvGrpSpPr>
                <p:nvPr/>
              </p:nvGrpSpPr>
              <p:grpSpPr bwMode="auto">
                <a:xfrm>
                  <a:off x="533400" y="3235975"/>
                  <a:ext cx="428172" cy="381000"/>
                  <a:chOff x="838200" y="3733800"/>
                  <a:chExt cx="428172" cy="381000"/>
                </a:xfrm>
              </p:grpSpPr>
              <p:sp>
                <p:nvSpPr>
                  <p:cNvPr id="27" name="Oval 26"/>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 name="TextBox 27"/>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1</a:t>
                    </a:r>
                  </a:p>
                </p:txBody>
              </p:sp>
            </p:grpSp>
            <p:sp>
              <p:nvSpPr>
                <p:cNvPr id="26" name="TextBox 25"/>
                <p:cNvSpPr txBox="1"/>
                <p:nvPr/>
              </p:nvSpPr>
              <p:spPr>
                <a:xfrm>
                  <a:off x="913755" y="3242320"/>
                  <a:ext cx="1524297" cy="367983"/>
                </a:xfrm>
                <a:prstGeom prst="rect">
                  <a:avLst/>
                </a:prstGeom>
                <a:noFill/>
              </p:spPr>
              <p:txBody>
                <a:bodyPr>
                  <a:spAutoFit/>
                </a:bodyPr>
                <a:lstStyle/>
                <a:p>
                  <a:pPr>
                    <a:defRPr/>
                  </a:pPr>
                  <a:r>
                    <a:rPr lang="en-US" b="1" dirty="0">
                      <a:solidFill>
                        <a:schemeClr val="accent6"/>
                      </a:solidFill>
                      <a:latin typeface="Arial" pitchFamily="34" charset="0"/>
                      <a:ea typeface="ＭＳ Ｐゴシック" pitchFamily="34" charset="-128"/>
                      <a:cs typeface="+mn-cs"/>
                    </a:rPr>
                    <a:t>Analyze</a:t>
                  </a:r>
                </a:p>
              </p:txBody>
            </p:sp>
          </p:grpSp>
        </p:grpSp>
        <p:grpSp>
          <p:nvGrpSpPr>
            <p:cNvPr id="38936" name="Group 29"/>
            <p:cNvGrpSpPr>
              <a:grpSpLocks/>
            </p:cNvGrpSpPr>
            <p:nvPr/>
          </p:nvGrpSpPr>
          <p:grpSpPr bwMode="auto">
            <a:xfrm>
              <a:off x="1128486" y="2968625"/>
              <a:ext cx="6912431" cy="1053827"/>
              <a:chOff x="-6388905" y="-373219"/>
              <a:chExt cx="6912431" cy="1053827"/>
            </a:xfrm>
          </p:grpSpPr>
          <p:grpSp>
            <p:nvGrpSpPr>
              <p:cNvPr id="38937" name="Group 16"/>
              <p:cNvGrpSpPr>
                <a:grpSpLocks/>
              </p:cNvGrpSpPr>
              <p:nvPr/>
            </p:nvGrpSpPr>
            <p:grpSpPr bwMode="auto">
              <a:xfrm>
                <a:off x="-6388905" y="-373219"/>
                <a:ext cx="6912429" cy="315745"/>
                <a:chOff x="-6388905" y="-373219"/>
                <a:chExt cx="6912429" cy="315745"/>
              </a:xfrm>
            </p:grpSpPr>
            <p:grpSp>
              <p:nvGrpSpPr>
                <p:cNvPr id="38943" name="Group 14"/>
                <p:cNvGrpSpPr>
                  <a:grpSpLocks/>
                </p:cNvGrpSpPr>
                <p:nvPr/>
              </p:nvGrpSpPr>
              <p:grpSpPr bwMode="auto">
                <a:xfrm>
                  <a:off x="-6388905" y="-373219"/>
                  <a:ext cx="6912429" cy="315745"/>
                  <a:chOff x="-6388905" y="-373219"/>
                  <a:chExt cx="6912429" cy="315745"/>
                </a:xfrm>
              </p:grpSpPr>
              <p:grpSp>
                <p:nvGrpSpPr>
                  <p:cNvPr id="38945" name="Group 13"/>
                  <p:cNvGrpSpPr>
                    <a:grpSpLocks/>
                  </p:cNvGrpSpPr>
                  <p:nvPr/>
                </p:nvGrpSpPr>
                <p:grpSpPr bwMode="auto">
                  <a:xfrm>
                    <a:off x="-6388905" y="-373219"/>
                    <a:ext cx="6912429" cy="315745"/>
                    <a:chOff x="-5969805" y="3329863"/>
                    <a:chExt cx="6912429" cy="315745"/>
                  </a:xfrm>
                </p:grpSpPr>
                <p:sp>
                  <p:nvSpPr>
                    <p:cNvPr id="38947" name="TextBox 19"/>
                    <p:cNvSpPr txBox="1">
                      <a:spLocks noChangeArrowheads="1"/>
                    </p:cNvSpPr>
                    <p:nvPr/>
                  </p:nvSpPr>
                  <p:spPr bwMode="auto">
                    <a:xfrm>
                      <a:off x="-5966177" y="3336668"/>
                      <a:ext cx="6908801" cy="307777"/>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38948" name="TextBox 20"/>
                    <p:cNvSpPr txBox="1">
                      <a:spLocks noChangeArrowheads="1"/>
                    </p:cNvSpPr>
                    <p:nvPr/>
                  </p:nvSpPr>
                  <p:spPr bwMode="auto">
                    <a:xfrm>
                      <a:off x="-5969805" y="3329863"/>
                      <a:ext cx="2046514" cy="315745"/>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38949"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38946" name="TextBox 18"/>
                  <p:cNvSpPr txBox="1">
                    <a:spLocks noChangeArrowheads="1"/>
                  </p:cNvSpPr>
                  <p:nvPr/>
                </p:nvSpPr>
                <p:spPr bwMode="auto">
                  <a:xfrm>
                    <a:off x="-1682648" y="-366414"/>
                    <a:ext cx="2206171" cy="307777"/>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38944" name="TextBox 16"/>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38938" name="Group 22"/>
              <p:cNvGrpSpPr>
                <a:grpSpLocks/>
              </p:cNvGrpSpPr>
              <p:nvPr/>
            </p:nvGrpSpPr>
            <p:grpSpPr bwMode="auto">
              <a:xfrm>
                <a:off x="-6379936" y="-58058"/>
                <a:ext cx="6903462" cy="738666"/>
                <a:chOff x="-6379936" y="-58058"/>
                <a:chExt cx="6903462" cy="738666"/>
              </a:xfrm>
            </p:grpSpPr>
            <p:sp>
              <p:nvSpPr>
                <p:cNvPr id="38939" name="TextBox 11"/>
                <p:cNvSpPr txBox="1">
                  <a:spLocks noChangeArrowheads="1"/>
                </p:cNvSpPr>
                <p:nvPr/>
              </p:nvSpPr>
              <p:spPr bwMode="auto">
                <a:xfrm>
                  <a:off x="-6379936" y="-58058"/>
                  <a:ext cx="690346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38940" name="TextBox 12"/>
                <p:cNvSpPr txBox="1">
                  <a:spLocks noChangeArrowheads="1"/>
                </p:cNvSpPr>
                <p:nvPr/>
              </p:nvSpPr>
              <p:spPr bwMode="auto">
                <a:xfrm>
                  <a:off x="-6379936" y="-58058"/>
                  <a:ext cx="2041176" cy="738664"/>
                </a:xfrm>
                <a:prstGeom prst="rect">
                  <a:avLst/>
                </a:prstGeom>
                <a:noFill/>
                <a:ln w="19050">
                  <a:solidFill>
                    <a:schemeClr val="tx1"/>
                  </a:solidFill>
                  <a:miter lim="800000"/>
                  <a:headEnd/>
                  <a:tailEnd/>
                </a:ln>
              </p:spPr>
              <p:txBody>
                <a:bodyPr>
                  <a:spAutoFit/>
                </a:bodyPr>
                <a:lstStyle/>
                <a:p>
                  <a:r>
                    <a:rPr lang="en-US" sz="1400"/>
                    <a:t>Available-for-Sale Securities             +60</a:t>
                  </a:r>
                </a:p>
                <a:p>
                  <a:r>
                    <a:rPr lang="en-US" sz="1400"/>
                    <a:t>Cash                     -60</a:t>
                  </a:r>
                </a:p>
              </p:txBody>
            </p:sp>
            <p:sp>
              <p:nvSpPr>
                <p:cNvPr id="38941" name="TextBox 13"/>
                <p:cNvSpPr txBox="1">
                  <a:spLocks noChangeArrowheads="1"/>
                </p:cNvSpPr>
                <p:nvPr/>
              </p:nvSpPr>
              <p:spPr bwMode="auto">
                <a:xfrm>
                  <a:off x="-3999592" y="-58056"/>
                  <a:ext cx="199763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38942" name="TextBox 14"/>
                <p:cNvSpPr txBox="1">
                  <a:spLocks noChangeArrowheads="1"/>
                </p:cNvSpPr>
                <p:nvPr/>
              </p:nvSpPr>
              <p:spPr bwMode="auto">
                <a:xfrm>
                  <a:off x="-1676399" y="-58058"/>
                  <a:ext cx="2199925"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grpSp>
        </p:grpSp>
      </p:grpSp>
      <p:grpSp>
        <p:nvGrpSpPr>
          <p:cNvPr id="29" name="Group 28"/>
          <p:cNvGrpSpPr>
            <a:grpSpLocks/>
          </p:cNvGrpSpPr>
          <p:nvPr/>
        </p:nvGrpSpPr>
        <p:grpSpPr bwMode="auto">
          <a:xfrm>
            <a:off x="666750" y="5329238"/>
            <a:ext cx="7721600" cy="1223962"/>
            <a:chOff x="652463" y="4016375"/>
            <a:chExt cx="7721600" cy="1223963"/>
          </a:xfrm>
        </p:grpSpPr>
        <p:grpSp>
          <p:nvGrpSpPr>
            <p:cNvPr id="38917" name="Group 24"/>
            <p:cNvGrpSpPr>
              <a:grpSpLocks/>
            </p:cNvGrpSpPr>
            <p:nvPr/>
          </p:nvGrpSpPr>
          <p:grpSpPr bwMode="auto">
            <a:xfrm>
              <a:off x="652463" y="4016375"/>
              <a:ext cx="7721600" cy="1223963"/>
              <a:chOff x="711199" y="4336108"/>
              <a:chExt cx="7532915" cy="1222863"/>
            </a:xfrm>
          </p:grpSpPr>
          <p:sp>
            <p:nvSpPr>
              <p:cNvPr id="38" name="Rounded Rectangle 37"/>
              <p:cNvSpPr/>
              <p:nvPr/>
            </p:nvSpPr>
            <p:spPr>
              <a:xfrm>
                <a:off x="740625" y="4412240"/>
                <a:ext cx="7503489" cy="1146731"/>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8926" name="Group 25"/>
              <p:cNvGrpSpPr>
                <a:grpSpLocks/>
              </p:cNvGrpSpPr>
              <p:nvPr/>
            </p:nvGrpSpPr>
            <p:grpSpPr bwMode="auto">
              <a:xfrm>
                <a:off x="711199" y="4336108"/>
                <a:ext cx="1905000" cy="387350"/>
                <a:chOff x="3505200" y="3232737"/>
                <a:chExt cx="1905000" cy="387476"/>
              </a:xfrm>
            </p:grpSpPr>
            <p:grpSp>
              <p:nvGrpSpPr>
                <p:cNvPr id="38927" name="Group 15"/>
                <p:cNvGrpSpPr>
                  <a:grpSpLocks/>
                </p:cNvGrpSpPr>
                <p:nvPr/>
              </p:nvGrpSpPr>
              <p:grpSpPr bwMode="auto">
                <a:xfrm>
                  <a:off x="3505200" y="3232737"/>
                  <a:ext cx="413658" cy="387476"/>
                  <a:chOff x="2133600" y="4870324"/>
                  <a:chExt cx="413658" cy="387476"/>
                </a:xfrm>
              </p:grpSpPr>
              <p:sp>
                <p:nvSpPr>
                  <p:cNvPr id="42"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3" name="TextBox 42"/>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2</a:t>
                    </a:r>
                  </a:p>
                </p:txBody>
              </p:sp>
            </p:grpSp>
            <p:sp>
              <p:nvSpPr>
                <p:cNvPr id="38928"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38918" name="Group 44"/>
            <p:cNvGrpSpPr>
              <a:grpSpLocks/>
            </p:cNvGrpSpPr>
            <p:nvPr/>
          </p:nvGrpSpPr>
          <p:grpSpPr bwMode="auto">
            <a:xfrm>
              <a:off x="1132115" y="4397828"/>
              <a:ext cx="6966858" cy="653588"/>
              <a:chOff x="5660571" y="3425371"/>
              <a:chExt cx="6966858" cy="653588"/>
            </a:xfrm>
          </p:grpSpPr>
          <p:sp>
            <p:nvSpPr>
              <p:cNvPr id="32" name="TextBox 31"/>
              <p:cNvSpPr txBox="1"/>
              <p:nvPr/>
            </p:nvSpPr>
            <p:spPr>
              <a:xfrm>
                <a:off x="5660344" y="3424918"/>
                <a:ext cx="6967538" cy="646113"/>
              </a:xfrm>
              <a:prstGeom prst="rect">
                <a:avLst/>
              </a:prstGeom>
              <a:solidFill>
                <a:schemeClr val="accent2">
                  <a:lumMod val="20000"/>
                  <a:lumOff val="80000"/>
                </a:schemeClr>
              </a:solidFill>
            </p:spPr>
            <p:txBody>
              <a:bodyPr>
                <a:spAutoFit/>
              </a:bodyPr>
              <a:lstStyle/>
              <a:p>
                <a:pPr>
                  <a:defRPr/>
                </a:pPr>
                <a:endParaRPr lang="en-US" dirty="0">
                  <a:latin typeface="Arial" pitchFamily="34" charset="0"/>
                  <a:ea typeface="ＭＳ Ｐゴシック" pitchFamily="34" charset="-128"/>
                  <a:cs typeface="+mn-cs"/>
                </a:endParaRPr>
              </a:p>
              <a:p>
                <a:pPr>
                  <a:defRPr/>
                </a:pPr>
                <a:endParaRPr lang="en-US" dirty="0">
                  <a:latin typeface="Arial" pitchFamily="34" charset="0"/>
                  <a:ea typeface="ＭＳ Ｐゴシック" pitchFamily="34" charset="-128"/>
                  <a:cs typeface="+mn-cs"/>
                </a:endParaRPr>
              </a:p>
            </p:txBody>
          </p:sp>
          <p:grpSp>
            <p:nvGrpSpPr>
              <p:cNvPr id="38920" name="Group 73"/>
              <p:cNvGrpSpPr>
                <a:grpSpLocks/>
              </p:cNvGrpSpPr>
              <p:nvPr/>
            </p:nvGrpSpPr>
            <p:grpSpPr bwMode="auto">
              <a:xfrm>
                <a:off x="5675086" y="3425371"/>
                <a:ext cx="6937828" cy="653588"/>
                <a:chOff x="5675086" y="2554514"/>
                <a:chExt cx="6937828" cy="653588"/>
              </a:xfrm>
            </p:grpSpPr>
            <p:sp>
              <p:nvSpPr>
                <p:cNvPr id="38921" name="TextBox 33"/>
                <p:cNvSpPr txBox="1">
                  <a:spLocks noChangeArrowheads="1"/>
                </p:cNvSpPr>
                <p:nvPr/>
              </p:nvSpPr>
              <p:spPr bwMode="auto">
                <a:xfrm>
                  <a:off x="5675086" y="2554514"/>
                  <a:ext cx="522514" cy="646331"/>
                </a:xfrm>
                <a:prstGeom prst="rect">
                  <a:avLst/>
                </a:prstGeom>
                <a:noFill/>
                <a:ln w="9525">
                  <a:noFill/>
                  <a:miter lim="800000"/>
                  <a:headEnd/>
                  <a:tailEnd/>
                </a:ln>
              </p:spPr>
              <p:txBody>
                <a:bodyPr>
                  <a:spAutoFit/>
                </a:bodyPr>
                <a:lstStyle/>
                <a:p>
                  <a:endParaRPr lang="en-US"/>
                </a:p>
                <a:p>
                  <a:endParaRPr lang="en-US"/>
                </a:p>
              </p:txBody>
            </p:sp>
            <p:sp>
              <p:nvSpPr>
                <p:cNvPr id="38922" name="TextBox 34"/>
                <p:cNvSpPr txBox="1">
                  <a:spLocks noChangeArrowheads="1"/>
                </p:cNvSpPr>
                <p:nvPr/>
              </p:nvSpPr>
              <p:spPr bwMode="auto">
                <a:xfrm>
                  <a:off x="6168571" y="2554514"/>
                  <a:ext cx="4898569" cy="646331"/>
                </a:xfrm>
                <a:prstGeom prst="rect">
                  <a:avLst/>
                </a:prstGeom>
                <a:noFill/>
                <a:ln w="9525">
                  <a:noFill/>
                  <a:miter lim="800000"/>
                  <a:headEnd/>
                  <a:tailEnd/>
                </a:ln>
              </p:spPr>
              <p:txBody>
                <a:bodyPr>
                  <a:spAutoFit/>
                </a:bodyPr>
                <a:lstStyle/>
                <a:p>
                  <a:r>
                    <a:rPr lang="en-US"/>
                    <a:t>dr    Available-for-Sale Securities (+A) </a:t>
                  </a:r>
                </a:p>
                <a:p>
                  <a:r>
                    <a:rPr lang="en-US"/>
                    <a:t>         cr    Cash (-A)</a:t>
                  </a:r>
                </a:p>
              </p:txBody>
            </p:sp>
            <p:sp>
              <p:nvSpPr>
                <p:cNvPr id="38923" name="TextBox 35"/>
                <p:cNvSpPr txBox="1">
                  <a:spLocks noChangeArrowheads="1"/>
                </p:cNvSpPr>
                <p:nvPr/>
              </p:nvSpPr>
              <p:spPr bwMode="auto">
                <a:xfrm>
                  <a:off x="11524343" y="2554514"/>
                  <a:ext cx="1088571" cy="646331"/>
                </a:xfrm>
                <a:prstGeom prst="rect">
                  <a:avLst/>
                </a:prstGeom>
                <a:noFill/>
                <a:ln w="9525">
                  <a:noFill/>
                  <a:miter lim="800000"/>
                  <a:headEnd/>
                  <a:tailEnd/>
                </a:ln>
              </p:spPr>
              <p:txBody>
                <a:bodyPr>
                  <a:spAutoFit/>
                </a:bodyPr>
                <a:lstStyle/>
                <a:p>
                  <a:pPr algn="r"/>
                  <a:endParaRPr lang="en-US"/>
                </a:p>
                <a:p>
                  <a:pPr algn="r"/>
                  <a:r>
                    <a:rPr lang="en-US"/>
                    <a:t>60</a:t>
                  </a:r>
                </a:p>
              </p:txBody>
            </p:sp>
            <p:sp>
              <p:nvSpPr>
                <p:cNvPr id="38924" name="TextBox 36"/>
                <p:cNvSpPr txBox="1">
                  <a:spLocks noChangeArrowheads="1"/>
                </p:cNvSpPr>
                <p:nvPr/>
              </p:nvSpPr>
              <p:spPr bwMode="auto">
                <a:xfrm>
                  <a:off x="10268856" y="2561771"/>
                  <a:ext cx="1088571" cy="646331"/>
                </a:xfrm>
                <a:prstGeom prst="rect">
                  <a:avLst/>
                </a:prstGeom>
                <a:noFill/>
                <a:ln w="9525">
                  <a:noFill/>
                  <a:miter lim="800000"/>
                  <a:headEnd/>
                  <a:tailEnd/>
                </a:ln>
              </p:spPr>
              <p:txBody>
                <a:bodyPr>
                  <a:spAutoFit/>
                </a:bodyPr>
                <a:lstStyle/>
                <a:p>
                  <a:pPr algn="r"/>
                  <a:r>
                    <a:rPr lang="en-US"/>
                    <a:t>60</a:t>
                  </a:r>
                </a:p>
                <a:p>
                  <a:pPr algn="r"/>
                  <a:endParaRPr lang="en-US"/>
                </a:p>
              </p:txBody>
            </p:sp>
          </p:gr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left)">
                                      <p:cBhvr>
                                        <p:cTn id="1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3"/>
          <p:cNvSpPr>
            <a:spLocks noGrp="1"/>
          </p:cNvSpPr>
          <p:nvPr>
            <p:ph type="title"/>
          </p:nvPr>
        </p:nvSpPr>
        <p:spPr/>
        <p:txBody>
          <a:bodyPr/>
          <a:lstStyle/>
          <a:p>
            <a:pPr eaLnBrk="1" hangingPunct="1"/>
            <a:r>
              <a:rPr lang="en-US" sz="3600" smtClean="0"/>
              <a:t>Recording and Reporting</a:t>
            </a:r>
            <a:br>
              <a:rPr lang="en-US" sz="3600" smtClean="0"/>
            </a:br>
            <a:r>
              <a:rPr lang="en-US" sz="3600" smtClean="0"/>
              <a:t>Available-for-Sale Securities</a:t>
            </a:r>
          </a:p>
        </p:txBody>
      </p:sp>
      <p:sp>
        <p:nvSpPr>
          <p:cNvPr id="40962" name="TextBox 2"/>
          <p:cNvSpPr txBox="1">
            <a:spLocks noChangeArrowheads="1"/>
          </p:cNvSpPr>
          <p:nvPr/>
        </p:nvSpPr>
        <p:spPr bwMode="auto">
          <a:xfrm>
            <a:off x="685800" y="1443038"/>
            <a:ext cx="7696200" cy="1938337"/>
          </a:xfrm>
          <a:prstGeom prst="rect">
            <a:avLst/>
          </a:prstGeom>
          <a:noFill/>
          <a:ln w="9525">
            <a:noFill/>
            <a:miter lim="800000"/>
            <a:headEnd/>
            <a:tailEnd/>
          </a:ln>
        </p:spPr>
        <p:txBody>
          <a:bodyPr>
            <a:spAutoFit/>
          </a:bodyPr>
          <a:lstStyle/>
          <a:p>
            <a:pPr algn="ctr"/>
            <a:r>
              <a:rPr lang="en-US" sz="2400"/>
              <a:t>Investments in equity securities earn a return from two sources: (1) increase in the market price and (2) dividend income.  On December 15, 2013, Washington Post received a $1 per share cash dividend from IFN totaling $1,000,000.</a:t>
            </a:r>
          </a:p>
        </p:txBody>
      </p:sp>
      <p:grpSp>
        <p:nvGrpSpPr>
          <p:cNvPr id="7" name="Group 6"/>
          <p:cNvGrpSpPr>
            <a:grpSpLocks/>
          </p:cNvGrpSpPr>
          <p:nvPr/>
        </p:nvGrpSpPr>
        <p:grpSpPr bwMode="auto">
          <a:xfrm>
            <a:off x="638175" y="3348038"/>
            <a:ext cx="7766050" cy="1622425"/>
            <a:chOff x="623888" y="2611438"/>
            <a:chExt cx="7766050" cy="1622423"/>
          </a:xfrm>
        </p:grpSpPr>
        <p:grpSp>
          <p:nvGrpSpPr>
            <p:cNvPr id="40983" name="Group 21"/>
            <p:cNvGrpSpPr>
              <a:grpSpLocks/>
            </p:cNvGrpSpPr>
            <p:nvPr/>
          </p:nvGrpSpPr>
          <p:grpSpPr bwMode="auto">
            <a:xfrm>
              <a:off x="623888" y="2611438"/>
              <a:ext cx="7766050" cy="1622423"/>
              <a:chOff x="624114" y="2771779"/>
              <a:chExt cx="7547429" cy="1621028"/>
            </a:xfrm>
          </p:grpSpPr>
          <p:sp>
            <p:nvSpPr>
              <p:cNvPr id="23" name="Rounded Rectangle 22"/>
              <p:cNvSpPr/>
              <p:nvPr/>
            </p:nvSpPr>
            <p:spPr>
              <a:xfrm>
                <a:off x="624114" y="2844741"/>
                <a:ext cx="7547429" cy="1548066"/>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40999" name="Group 26"/>
              <p:cNvGrpSpPr>
                <a:grpSpLocks/>
              </p:cNvGrpSpPr>
              <p:nvPr/>
            </p:nvGrpSpPr>
            <p:grpSpPr bwMode="auto">
              <a:xfrm>
                <a:off x="649518" y="2771779"/>
                <a:ext cx="1905000" cy="381000"/>
                <a:chOff x="533400" y="3235975"/>
                <a:chExt cx="1905000" cy="381000"/>
              </a:xfrm>
            </p:grpSpPr>
            <p:grpSp>
              <p:nvGrpSpPr>
                <p:cNvPr id="41000" name="Group 16"/>
                <p:cNvGrpSpPr>
                  <a:grpSpLocks/>
                </p:cNvGrpSpPr>
                <p:nvPr/>
              </p:nvGrpSpPr>
              <p:grpSpPr bwMode="auto">
                <a:xfrm>
                  <a:off x="533400" y="3235975"/>
                  <a:ext cx="428172" cy="381000"/>
                  <a:chOff x="838200" y="3733800"/>
                  <a:chExt cx="428172" cy="381000"/>
                </a:xfrm>
              </p:grpSpPr>
              <p:sp>
                <p:nvSpPr>
                  <p:cNvPr id="27" name="Oval 26"/>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 name="TextBox 27"/>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1</a:t>
                    </a:r>
                  </a:p>
                </p:txBody>
              </p:sp>
            </p:grpSp>
            <p:sp>
              <p:nvSpPr>
                <p:cNvPr id="26" name="TextBox 25"/>
                <p:cNvSpPr txBox="1"/>
                <p:nvPr/>
              </p:nvSpPr>
              <p:spPr>
                <a:xfrm>
                  <a:off x="913755" y="3242320"/>
                  <a:ext cx="1524297" cy="367983"/>
                </a:xfrm>
                <a:prstGeom prst="rect">
                  <a:avLst/>
                </a:prstGeom>
                <a:noFill/>
              </p:spPr>
              <p:txBody>
                <a:bodyPr>
                  <a:spAutoFit/>
                </a:bodyPr>
                <a:lstStyle/>
                <a:p>
                  <a:pPr>
                    <a:defRPr/>
                  </a:pPr>
                  <a:r>
                    <a:rPr lang="en-US" b="1" dirty="0">
                      <a:solidFill>
                        <a:schemeClr val="accent6"/>
                      </a:solidFill>
                      <a:latin typeface="Arial" pitchFamily="34" charset="0"/>
                      <a:ea typeface="ＭＳ Ｐゴシック" pitchFamily="34" charset="-128"/>
                      <a:cs typeface="+mn-cs"/>
                    </a:rPr>
                    <a:t>Analyze</a:t>
                  </a:r>
                </a:p>
              </p:txBody>
            </p:sp>
          </p:grpSp>
        </p:grpSp>
        <p:grpSp>
          <p:nvGrpSpPr>
            <p:cNvPr id="40984" name="Group 29"/>
            <p:cNvGrpSpPr>
              <a:grpSpLocks/>
            </p:cNvGrpSpPr>
            <p:nvPr/>
          </p:nvGrpSpPr>
          <p:grpSpPr bwMode="auto">
            <a:xfrm>
              <a:off x="1128486" y="2968625"/>
              <a:ext cx="6912431" cy="1053827"/>
              <a:chOff x="-6388905" y="-373219"/>
              <a:chExt cx="6912431" cy="1053827"/>
            </a:xfrm>
          </p:grpSpPr>
          <p:grpSp>
            <p:nvGrpSpPr>
              <p:cNvPr id="40985" name="Group 16"/>
              <p:cNvGrpSpPr>
                <a:grpSpLocks/>
              </p:cNvGrpSpPr>
              <p:nvPr/>
            </p:nvGrpSpPr>
            <p:grpSpPr bwMode="auto">
              <a:xfrm>
                <a:off x="-6388905" y="-373219"/>
                <a:ext cx="6912429" cy="315745"/>
                <a:chOff x="-6388905" y="-373219"/>
                <a:chExt cx="6912429" cy="315745"/>
              </a:xfrm>
            </p:grpSpPr>
            <p:grpSp>
              <p:nvGrpSpPr>
                <p:cNvPr id="40991" name="Group 14"/>
                <p:cNvGrpSpPr>
                  <a:grpSpLocks/>
                </p:cNvGrpSpPr>
                <p:nvPr/>
              </p:nvGrpSpPr>
              <p:grpSpPr bwMode="auto">
                <a:xfrm>
                  <a:off x="-6388905" y="-373219"/>
                  <a:ext cx="6912429" cy="315745"/>
                  <a:chOff x="-6388905" y="-373219"/>
                  <a:chExt cx="6912429" cy="315745"/>
                </a:xfrm>
              </p:grpSpPr>
              <p:grpSp>
                <p:nvGrpSpPr>
                  <p:cNvPr id="40993" name="Group 13"/>
                  <p:cNvGrpSpPr>
                    <a:grpSpLocks/>
                  </p:cNvGrpSpPr>
                  <p:nvPr/>
                </p:nvGrpSpPr>
                <p:grpSpPr bwMode="auto">
                  <a:xfrm>
                    <a:off x="-6388905" y="-373219"/>
                    <a:ext cx="6912429" cy="315745"/>
                    <a:chOff x="-5969805" y="3329863"/>
                    <a:chExt cx="6912429" cy="315745"/>
                  </a:xfrm>
                </p:grpSpPr>
                <p:sp>
                  <p:nvSpPr>
                    <p:cNvPr id="40995" name="TextBox 19"/>
                    <p:cNvSpPr txBox="1">
                      <a:spLocks noChangeArrowheads="1"/>
                    </p:cNvSpPr>
                    <p:nvPr/>
                  </p:nvSpPr>
                  <p:spPr bwMode="auto">
                    <a:xfrm>
                      <a:off x="-5966177" y="3336668"/>
                      <a:ext cx="6908801" cy="307777"/>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40996" name="TextBox 20"/>
                    <p:cNvSpPr txBox="1">
                      <a:spLocks noChangeArrowheads="1"/>
                    </p:cNvSpPr>
                    <p:nvPr/>
                  </p:nvSpPr>
                  <p:spPr bwMode="auto">
                    <a:xfrm>
                      <a:off x="-5969805" y="3329863"/>
                      <a:ext cx="2046514" cy="315745"/>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40997"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40994" name="TextBox 18"/>
                  <p:cNvSpPr txBox="1">
                    <a:spLocks noChangeArrowheads="1"/>
                  </p:cNvSpPr>
                  <p:nvPr/>
                </p:nvSpPr>
                <p:spPr bwMode="auto">
                  <a:xfrm>
                    <a:off x="-1682648" y="-366414"/>
                    <a:ext cx="2206171" cy="307777"/>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40992" name="TextBox 16"/>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40986" name="Group 22"/>
              <p:cNvGrpSpPr>
                <a:grpSpLocks/>
              </p:cNvGrpSpPr>
              <p:nvPr/>
            </p:nvGrpSpPr>
            <p:grpSpPr bwMode="auto">
              <a:xfrm>
                <a:off x="-6379936" y="-58058"/>
                <a:ext cx="6903462" cy="738666"/>
                <a:chOff x="-6379936" y="-58058"/>
                <a:chExt cx="6903462" cy="738666"/>
              </a:xfrm>
            </p:grpSpPr>
            <p:sp>
              <p:nvSpPr>
                <p:cNvPr id="40987" name="TextBox 11"/>
                <p:cNvSpPr txBox="1">
                  <a:spLocks noChangeArrowheads="1"/>
                </p:cNvSpPr>
                <p:nvPr/>
              </p:nvSpPr>
              <p:spPr bwMode="auto">
                <a:xfrm>
                  <a:off x="-6379936" y="-58058"/>
                  <a:ext cx="690346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40988" name="TextBox 12"/>
                <p:cNvSpPr txBox="1">
                  <a:spLocks noChangeArrowheads="1"/>
                </p:cNvSpPr>
                <p:nvPr/>
              </p:nvSpPr>
              <p:spPr bwMode="auto">
                <a:xfrm>
                  <a:off x="-6379936" y="-58058"/>
                  <a:ext cx="2041176" cy="738664"/>
                </a:xfrm>
                <a:prstGeom prst="rect">
                  <a:avLst/>
                </a:prstGeom>
                <a:noFill/>
                <a:ln w="19050">
                  <a:solidFill>
                    <a:schemeClr val="tx1"/>
                  </a:solidFill>
                  <a:miter lim="800000"/>
                  <a:headEnd/>
                  <a:tailEnd/>
                </a:ln>
              </p:spPr>
              <p:txBody>
                <a:bodyPr>
                  <a:spAutoFit/>
                </a:bodyPr>
                <a:lstStyle/>
                <a:p>
                  <a:r>
                    <a:rPr lang="en-US" sz="1400"/>
                    <a:t>Cash                +1  </a:t>
                  </a:r>
                </a:p>
                <a:p>
                  <a:endParaRPr lang="en-US" sz="1400"/>
                </a:p>
                <a:p>
                  <a:endParaRPr lang="en-US" sz="1400"/>
                </a:p>
              </p:txBody>
            </p:sp>
            <p:sp>
              <p:nvSpPr>
                <p:cNvPr id="40989" name="TextBox 13"/>
                <p:cNvSpPr txBox="1">
                  <a:spLocks noChangeArrowheads="1"/>
                </p:cNvSpPr>
                <p:nvPr/>
              </p:nvSpPr>
              <p:spPr bwMode="auto">
                <a:xfrm>
                  <a:off x="-3999592" y="-58056"/>
                  <a:ext cx="199763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40990" name="TextBox 14"/>
                <p:cNvSpPr txBox="1">
                  <a:spLocks noChangeArrowheads="1"/>
                </p:cNvSpPr>
                <p:nvPr/>
              </p:nvSpPr>
              <p:spPr bwMode="auto">
                <a:xfrm>
                  <a:off x="-1676399" y="-58058"/>
                  <a:ext cx="2199925" cy="738664"/>
                </a:xfrm>
                <a:prstGeom prst="rect">
                  <a:avLst/>
                </a:prstGeom>
                <a:noFill/>
                <a:ln w="19050">
                  <a:solidFill>
                    <a:schemeClr val="tx1"/>
                  </a:solidFill>
                  <a:miter lim="800000"/>
                  <a:headEnd/>
                  <a:tailEnd/>
                </a:ln>
              </p:spPr>
              <p:txBody>
                <a:bodyPr>
                  <a:spAutoFit/>
                </a:bodyPr>
                <a:lstStyle/>
                <a:p>
                  <a:r>
                    <a:rPr lang="en-US" sz="1400"/>
                    <a:t>Dividend </a:t>
                  </a:r>
                </a:p>
                <a:p>
                  <a:r>
                    <a:rPr lang="en-US" sz="1400"/>
                    <a:t>Revenue (+R)             +1</a:t>
                  </a:r>
                </a:p>
                <a:p>
                  <a:endParaRPr lang="en-US" sz="1400"/>
                </a:p>
              </p:txBody>
            </p:sp>
          </p:grpSp>
        </p:grpSp>
      </p:grpSp>
      <p:grpSp>
        <p:nvGrpSpPr>
          <p:cNvPr id="29" name="Group 28"/>
          <p:cNvGrpSpPr>
            <a:grpSpLocks/>
          </p:cNvGrpSpPr>
          <p:nvPr/>
        </p:nvGrpSpPr>
        <p:grpSpPr bwMode="auto">
          <a:xfrm>
            <a:off x="666750" y="5176838"/>
            <a:ext cx="7721600" cy="1223962"/>
            <a:chOff x="652463" y="4016375"/>
            <a:chExt cx="7721600" cy="1223963"/>
          </a:xfrm>
        </p:grpSpPr>
        <p:grpSp>
          <p:nvGrpSpPr>
            <p:cNvPr id="40965" name="Group 24"/>
            <p:cNvGrpSpPr>
              <a:grpSpLocks/>
            </p:cNvGrpSpPr>
            <p:nvPr/>
          </p:nvGrpSpPr>
          <p:grpSpPr bwMode="auto">
            <a:xfrm>
              <a:off x="652463" y="4016375"/>
              <a:ext cx="7721600" cy="1223963"/>
              <a:chOff x="711199" y="4336108"/>
              <a:chExt cx="7532915" cy="1222863"/>
            </a:xfrm>
          </p:grpSpPr>
          <p:sp>
            <p:nvSpPr>
              <p:cNvPr id="38" name="Rounded Rectangle 37"/>
              <p:cNvSpPr/>
              <p:nvPr/>
            </p:nvSpPr>
            <p:spPr>
              <a:xfrm>
                <a:off x="740625" y="4412240"/>
                <a:ext cx="7503489" cy="1146731"/>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40974" name="Group 25"/>
              <p:cNvGrpSpPr>
                <a:grpSpLocks/>
              </p:cNvGrpSpPr>
              <p:nvPr/>
            </p:nvGrpSpPr>
            <p:grpSpPr bwMode="auto">
              <a:xfrm>
                <a:off x="711199" y="4336108"/>
                <a:ext cx="1905000" cy="387350"/>
                <a:chOff x="3505200" y="3232737"/>
                <a:chExt cx="1905000" cy="387476"/>
              </a:xfrm>
            </p:grpSpPr>
            <p:grpSp>
              <p:nvGrpSpPr>
                <p:cNvPr id="40975" name="Group 15"/>
                <p:cNvGrpSpPr>
                  <a:grpSpLocks/>
                </p:cNvGrpSpPr>
                <p:nvPr/>
              </p:nvGrpSpPr>
              <p:grpSpPr bwMode="auto">
                <a:xfrm>
                  <a:off x="3505200" y="3232737"/>
                  <a:ext cx="413658" cy="387476"/>
                  <a:chOff x="2133600" y="4870324"/>
                  <a:chExt cx="413658" cy="387476"/>
                </a:xfrm>
              </p:grpSpPr>
              <p:sp>
                <p:nvSpPr>
                  <p:cNvPr id="42"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3" name="TextBox 42"/>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2</a:t>
                    </a:r>
                  </a:p>
                </p:txBody>
              </p:sp>
            </p:grpSp>
            <p:sp>
              <p:nvSpPr>
                <p:cNvPr id="40976"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40966" name="Group 44"/>
            <p:cNvGrpSpPr>
              <a:grpSpLocks/>
            </p:cNvGrpSpPr>
            <p:nvPr/>
          </p:nvGrpSpPr>
          <p:grpSpPr bwMode="auto">
            <a:xfrm>
              <a:off x="1132115" y="4397828"/>
              <a:ext cx="6966858" cy="653588"/>
              <a:chOff x="5660571" y="3425371"/>
              <a:chExt cx="6966858" cy="653588"/>
            </a:xfrm>
          </p:grpSpPr>
          <p:sp>
            <p:nvSpPr>
              <p:cNvPr id="32" name="TextBox 31"/>
              <p:cNvSpPr txBox="1"/>
              <p:nvPr/>
            </p:nvSpPr>
            <p:spPr>
              <a:xfrm>
                <a:off x="5660344" y="3424918"/>
                <a:ext cx="6967538" cy="646113"/>
              </a:xfrm>
              <a:prstGeom prst="rect">
                <a:avLst/>
              </a:prstGeom>
              <a:solidFill>
                <a:schemeClr val="accent2">
                  <a:lumMod val="20000"/>
                  <a:lumOff val="80000"/>
                </a:schemeClr>
              </a:solidFill>
            </p:spPr>
            <p:txBody>
              <a:bodyPr>
                <a:spAutoFit/>
              </a:bodyPr>
              <a:lstStyle/>
              <a:p>
                <a:pPr>
                  <a:defRPr/>
                </a:pPr>
                <a:endParaRPr lang="en-US" dirty="0">
                  <a:latin typeface="Arial" pitchFamily="34" charset="0"/>
                  <a:ea typeface="ＭＳ Ｐゴシック" pitchFamily="34" charset="-128"/>
                  <a:cs typeface="+mn-cs"/>
                </a:endParaRPr>
              </a:p>
              <a:p>
                <a:pPr>
                  <a:defRPr/>
                </a:pPr>
                <a:endParaRPr lang="en-US" dirty="0">
                  <a:latin typeface="Arial" pitchFamily="34" charset="0"/>
                  <a:ea typeface="ＭＳ Ｐゴシック" pitchFamily="34" charset="-128"/>
                  <a:cs typeface="+mn-cs"/>
                </a:endParaRPr>
              </a:p>
            </p:txBody>
          </p:sp>
          <p:grpSp>
            <p:nvGrpSpPr>
              <p:cNvPr id="40968" name="Group 73"/>
              <p:cNvGrpSpPr>
                <a:grpSpLocks/>
              </p:cNvGrpSpPr>
              <p:nvPr/>
            </p:nvGrpSpPr>
            <p:grpSpPr bwMode="auto">
              <a:xfrm>
                <a:off x="5675086" y="3425371"/>
                <a:ext cx="6937828" cy="653588"/>
                <a:chOff x="5675086" y="2554514"/>
                <a:chExt cx="6937828" cy="653588"/>
              </a:xfrm>
            </p:grpSpPr>
            <p:sp>
              <p:nvSpPr>
                <p:cNvPr id="40969" name="TextBox 33"/>
                <p:cNvSpPr txBox="1">
                  <a:spLocks noChangeArrowheads="1"/>
                </p:cNvSpPr>
                <p:nvPr/>
              </p:nvSpPr>
              <p:spPr bwMode="auto">
                <a:xfrm>
                  <a:off x="5675086" y="2554514"/>
                  <a:ext cx="522514" cy="646331"/>
                </a:xfrm>
                <a:prstGeom prst="rect">
                  <a:avLst/>
                </a:prstGeom>
                <a:noFill/>
                <a:ln w="9525">
                  <a:noFill/>
                  <a:miter lim="800000"/>
                  <a:headEnd/>
                  <a:tailEnd/>
                </a:ln>
              </p:spPr>
              <p:txBody>
                <a:bodyPr>
                  <a:spAutoFit/>
                </a:bodyPr>
                <a:lstStyle/>
                <a:p>
                  <a:endParaRPr lang="en-US"/>
                </a:p>
                <a:p>
                  <a:endParaRPr lang="en-US"/>
                </a:p>
              </p:txBody>
            </p:sp>
            <p:sp>
              <p:nvSpPr>
                <p:cNvPr id="40970" name="TextBox 34"/>
                <p:cNvSpPr txBox="1">
                  <a:spLocks noChangeArrowheads="1"/>
                </p:cNvSpPr>
                <p:nvPr/>
              </p:nvSpPr>
              <p:spPr bwMode="auto">
                <a:xfrm>
                  <a:off x="6168571" y="2554514"/>
                  <a:ext cx="4898569" cy="646331"/>
                </a:xfrm>
                <a:prstGeom prst="rect">
                  <a:avLst/>
                </a:prstGeom>
                <a:noFill/>
                <a:ln w="9525">
                  <a:noFill/>
                  <a:miter lim="800000"/>
                  <a:headEnd/>
                  <a:tailEnd/>
                </a:ln>
              </p:spPr>
              <p:txBody>
                <a:bodyPr>
                  <a:spAutoFit/>
                </a:bodyPr>
                <a:lstStyle/>
                <a:p>
                  <a:r>
                    <a:rPr lang="en-US"/>
                    <a:t>dr    Cash (+A) </a:t>
                  </a:r>
                </a:p>
                <a:p>
                  <a:r>
                    <a:rPr lang="en-US"/>
                    <a:t>         cr    Dividend Revenue (+R, +SE)</a:t>
                  </a:r>
                </a:p>
              </p:txBody>
            </p:sp>
            <p:sp>
              <p:nvSpPr>
                <p:cNvPr id="40971" name="TextBox 35"/>
                <p:cNvSpPr txBox="1">
                  <a:spLocks noChangeArrowheads="1"/>
                </p:cNvSpPr>
                <p:nvPr/>
              </p:nvSpPr>
              <p:spPr bwMode="auto">
                <a:xfrm>
                  <a:off x="11524343" y="2554514"/>
                  <a:ext cx="1088571" cy="646331"/>
                </a:xfrm>
                <a:prstGeom prst="rect">
                  <a:avLst/>
                </a:prstGeom>
                <a:noFill/>
                <a:ln w="9525">
                  <a:noFill/>
                  <a:miter lim="800000"/>
                  <a:headEnd/>
                  <a:tailEnd/>
                </a:ln>
              </p:spPr>
              <p:txBody>
                <a:bodyPr>
                  <a:spAutoFit/>
                </a:bodyPr>
                <a:lstStyle/>
                <a:p>
                  <a:pPr algn="r"/>
                  <a:endParaRPr lang="en-US"/>
                </a:p>
                <a:p>
                  <a:pPr algn="r"/>
                  <a:r>
                    <a:rPr lang="en-US"/>
                    <a:t>1</a:t>
                  </a:r>
                </a:p>
              </p:txBody>
            </p:sp>
            <p:sp>
              <p:nvSpPr>
                <p:cNvPr id="40972" name="TextBox 36"/>
                <p:cNvSpPr txBox="1">
                  <a:spLocks noChangeArrowheads="1"/>
                </p:cNvSpPr>
                <p:nvPr/>
              </p:nvSpPr>
              <p:spPr bwMode="auto">
                <a:xfrm>
                  <a:off x="10268856" y="2561771"/>
                  <a:ext cx="1088571" cy="646331"/>
                </a:xfrm>
                <a:prstGeom prst="rect">
                  <a:avLst/>
                </a:prstGeom>
                <a:noFill/>
                <a:ln w="9525">
                  <a:noFill/>
                  <a:miter lim="800000"/>
                  <a:headEnd/>
                  <a:tailEnd/>
                </a:ln>
              </p:spPr>
              <p:txBody>
                <a:bodyPr>
                  <a:spAutoFit/>
                </a:bodyPr>
                <a:lstStyle/>
                <a:p>
                  <a:pPr algn="r"/>
                  <a:r>
                    <a:rPr lang="en-US"/>
                    <a:t>1</a:t>
                  </a:r>
                </a:p>
                <a:p>
                  <a:pPr algn="r"/>
                  <a:endParaRPr lang="en-US"/>
                </a:p>
              </p:txBody>
            </p:sp>
          </p:gr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left)">
                                      <p:cBhvr>
                                        <p:cTn id="1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3"/>
          <p:cNvSpPr>
            <a:spLocks noGrp="1"/>
          </p:cNvSpPr>
          <p:nvPr>
            <p:ph type="title"/>
          </p:nvPr>
        </p:nvSpPr>
        <p:spPr/>
        <p:txBody>
          <a:bodyPr/>
          <a:lstStyle/>
          <a:p>
            <a:pPr eaLnBrk="1" hangingPunct="1"/>
            <a:r>
              <a:rPr lang="en-US" sz="3600" smtClean="0"/>
              <a:t>Recording and Reporting</a:t>
            </a:r>
            <a:br>
              <a:rPr lang="en-US" sz="3600" smtClean="0"/>
            </a:br>
            <a:r>
              <a:rPr lang="en-US" sz="3600" smtClean="0"/>
              <a:t>Available-for-Sale Securities </a:t>
            </a:r>
          </a:p>
        </p:txBody>
      </p:sp>
      <p:sp>
        <p:nvSpPr>
          <p:cNvPr id="43010" name="TextBox 2"/>
          <p:cNvSpPr txBox="1">
            <a:spLocks noChangeArrowheads="1"/>
          </p:cNvSpPr>
          <p:nvPr/>
        </p:nvSpPr>
        <p:spPr bwMode="auto">
          <a:xfrm>
            <a:off x="762000" y="1495425"/>
            <a:ext cx="8077200" cy="1570038"/>
          </a:xfrm>
          <a:prstGeom prst="rect">
            <a:avLst/>
          </a:prstGeom>
          <a:noFill/>
          <a:ln w="9525">
            <a:noFill/>
            <a:miter lim="800000"/>
            <a:headEnd/>
            <a:tailEnd/>
          </a:ln>
        </p:spPr>
        <p:txBody>
          <a:bodyPr>
            <a:spAutoFit/>
          </a:bodyPr>
          <a:lstStyle/>
          <a:p>
            <a:pPr algn="ctr"/>
            <a:r>
              <a:rPr lang="en-US" sz="2400"/>
              <a:t>At the end of the accounting period, passive investments are reported on the balance sheet at their fair value. On December 31, 2013, IFN stock was trading at $58 per share in the open market.</a:t>
            </a:r>
          </a:p>
        </p:txBody>
      </p:sp>
      <p:grpSp>
        <p:nvGrpSpPr>
          <p:cNvPr id="7" name="Group 6"/>
          <p:cNvGrpSpPr>
            <a:grpSpLocks/>
          </p:cNvGrpSpPr>
          <p:nvPr/>
        </p:nvGrpSpPr>
        <p:grpSpPr bwMode="auto">
          <a:xfrm>
            <a:off x="658813" y="5024438"/>
            <a:ext cx="7721600" cy="1223962"/>
            <a:chOff x="652463" y="4016375"/>
            <a:chExt cx="7721600" cy="1223963"/>
          </a:xfrm>
        </p:grpSpPr>
        <p:grpSp>
          <p:nvGrpSpPr>
            <p:cNvPr id="43038" name="Group 24"/>
            <p:cNvGrpSpPr>
              <a:grpSpLocks/>
            </p:cNvGrpSpPr>
            <p:nvPr/>
          </p:nvGrpSpPr>
          <p:grpSpPr bwMode="auto">
            <a:xfrm>
              <a:off x="652463" y="4016375"/>
              <a:ext cx="7721600" cy="1223963"/>
              <a:chOff x="711199" y="4336108"/>
              <a:chExt cx="7532915" cy="1222863"/>
            </a:xfrm>
          </p:grpSpPr>
          <p:sp>
            <p:nvSpPr>
              <p:cNvPr id="16" name="Rounded Rectangle 15"/>
              <p:cNvSpPr/>
              <p:nvPr/>
            </p:nvSpPr>
            <p:spPr>
              <a:xfrm>
                <a:off x="740624" y="4412240"/>
                <a:ext cx="7503490" cy="1146731"/>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43047" name="Group 25"/>
              <p:cNvGrpSpPr>
                <a:grpSpLocks/>
              </p:cNvGrpSpPr>
              <p:nvPr/>
            </p:nvGrpSpPr>
            <p:grpSpPr bwMode="auto">
              <a:xfrm>
                <a:off x="711199" y="4336108"/>
                <a:ext cx="1905000" cy="387350"/>
                <a:chOff x="3505200" y="3232737"/>
                <a:chExt cx="1905000" cy="387476"/>
              </a:xfrm>
            </p:grpSpPr>
            <p:grpSp>
              <p:nvGrpSpPr>
                <p:cNvPr id="43048" name="Group 15"/>
                <p:cNvGrpSpPr>
                  <a:grpSpLocks/>
                </p:cNvGrpSpPr>
                <p:nvPr/>
              </p:nvGrpSpPr>
              <p:grpSpPr bwMode="auto">
                <a:xfrm>
                  <a:off x="3505200" y="3232737"/>
                  <a:ext cx="413658" cy="387476"/>
                  <a:chOff x="2133600" y="4870324"/>
                  <a:chExt cx="413658" cy="387476"/>
                </a:xfrm>
              </p:grpSpPr>
              <p:sp>
                <p:nvSpPr>
                  <p:cNvPr id="20"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1" name="TextBox 20"/>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2</a:t>
                    </a:r>
                  </a:p>
                </p:txBody>
              </p:sp>
            </p:grpSp>
            <p:sp>
              <p:nvSpPr>
                <p:cNvPr id="43049"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43039" name="Group 44"/>
            <p:cNvGrpSpPr>
              <a:grpSpLocks/>
            </p:cNvGrpSpPr>
            <p:nvPr/>
          </p:nvGrpSpPr>
          <p:grpSpPr bwMode="auto">
            <a:xfrm>
              <a:off x="1132115" y="4397828"/>
              <a:ext cx="6966858" cy="653588"/>
              <a:chOff x="5660571" y="3425371"/>
              <a:chExt cx="6966858" cy="653588"/>
            </a:xfrm>
          </p:grpSpPr>
          <p:sp>
            <p:nvSpPr>
              <p:cNvPr id="10" name="TextBox 9"/>
              <p:cNvSpPr txBox="1"/>
              <p:nvPr/>
            </p:nvSpPr>
            <p:spPr>
              <a:xfrm>
                <a:off x="5660344" y="3424918"/>
                <a:ext cx="6967537" cy="646113"/>
              </a:xfrm>
              <a:prstGeom prst="rect">
                <a:avLst/>
              </a:prstGeom>
              <a:solidFill>
                <a:schemeClr val="accent2">
                  <a:lumMod val="20000"/>
                  <a:lumOff val="80000"/>
                </a:schemeClr>
              </a:solidFill>
            </p:spPr>
            <p:txBody>
              <a:bodyPr>
                <a:spAutoFit/>
              </a:bodyPr>
              <a:lstStyle/>
              <a:p>
                <a:pPr>
                  <a:defRPr/>
                </a:pPr>
                <a:endParaRPr lang="en-US" dirty="0">
                  <a:latin typeface="Arial" pitchFamily="34" charset="0"/>
                  <a:ea typeface="ＭＳ Ｐゴシック" pitchFamily="34" charset="-128"/>
                  <a:cs typeface="+mn-cs"/>
                </a:endParaRPr>
              </a:p>
              <a:p>
                <a:pPr>
                  <a:defRPr/>
                </a:pPr>
                <a:endParaRPr lang="en-US" dirty="0">
                  <a:latin typeface="Arial" pitchFamily="34" charset="0"/>
                  <a:ea typeface="ＭＳ Ｐゴシック" pitchFamily="34" charset="-128"/>
                  <a:cs typeface="+mn-cs"/>
                </a:endParaRPr>
              </a:p>
            </p:txBody>
          </p:sp>
          <p:grpSp>
            <p:nvGrpSpPr>
              <p:cNvPr id="43041" name="Group 73"/>
              <p:cNvGrpSpPr>
                <a:grpSpLocks/>
              </p:cNvGrpSpPr>
              <p:nvPr/>
            </p:nvGrpSpPr>
            <p:grpSpPr bwMode="auto">
              <a:xfrm>
                <a:off x="5675086" y="3425371"/>
                <a:ext cx="6937828" cy="653588"/>
                <a:chOff x="5675086" y="2554514"/>
                <a:chExt cx="6937828" cy="653588"/>
              </a:xfrm>
            </p:grpSpPr>
            <p:sp>
              <p:nvSpPr>
                <p:cNvPr id="43042" name="TextBox 11"/>
                <p:cNvSpPr txBox="1">
                  <a:spLocks noChangeArrowheads="1"/>
                </p:cNvSpPr>
                <p:nvPr/>
              </p:nvSpPr>
              <p:spPr bwMode="auto">
                <a:xfrm>
                  <a:off x="5675086" y="2554514"/>
                  <a:ext cx="522514" cy="646331"/>
                </a:xfrm>
                <a:prstGeom prst="rect">
                  <a:avLst/>
                </a:prstGeom>
                <a:noFill/>
                <a:ln w="9525">
                  <a:noFill/>
                  <a:miter lim="800000"/>
                  <a:headEnd/>
                  <a:tailEnd/>
                </a:ln>
              </p:spPr>
              <p:txBody>
                <a:bodyPr>
                  <a:spAutoFit/>
                </a:bodyPr>
                <a:lstStyle/>
                <a:p>
                  <a:endParaRPr lang="en-US"/>
                </a:p>
                <a:p>
                  <a:endParaRPr lang="en-US"/>
                </a:p>
              </p:txBody>
            </p:sp>
            <p:sp>
              <p:nvSpPr>
                <p:cNvPr id="43043" name="TextBox 12"/>
                <p:cNvSpPr txBox="1">
                  <a:spLocks noChangeArrowheads="1"/>
                </p:cNvSpPr>
                <p:nvPr/>
              </p:nvSpPr>
              <p:spPr bwMode="auto">
                <a:xfrm>
                  <a:off x="6168571" y="2554514"/>
                  <a:ext cx="4898569" cy="646331"/>
                </a:xfrm>
                <a:prstGeom prst="rect">
                  <a:avLst/>
                </a:prstGeom>
                <a:noFill/>
                <a:ln w="9525">
                  <a:noFill/>
                  <a:miter lim="800000"/>
                  <a:headEnd/>
                  <a:tailEnd/>
                </a:ln>
              </p:spPr>
              <p:txBody>
                <a:bodyPr>
                  <a:spAutoFit/>
                </a:bodyPr>
                <a:lstStyle/>
                <a:p>
                  <a:r>
                    <a:rPr lang="en-US"/>
                    <a:t>dr    Net Unrealized Losses/Gains (-SE) </a:t>
                  </a:r>
                </a:p>
                <a:p>
                  <a:r>
                    <a:rPr lang="en-US"/>
                    <a:t>         cr    Available-for-Sale Securities (-A)</a:t>
                  </a:r>
                </a:p>
              </p:txBody>
            </p:sp>
            <p:sp>
              <p:nvSpPr>
                <p:cNvPr id="43044" name="TextBox 13"/>
                <p:cNvSpPr txBox="1">
                  <a:spLocks noChangeArrowheads="1"/>
                </p:cNvSpPr>
                <p:nvPr/>
              </p:nvSpPr>
              <p:spPr bwMode="auto">
                <a:xfrm>
                  <a:off x="11524343" y="2554514"/>
                  <a:ext cx="1088571" cy="646331"/>
                </a:xfrm>
                <a:prstGeom prst="rect">
                  <a:avLst/>
                </a:prstGeom>
                <a:noFill/>
                <a:ln w="9525">
                  <a:noFill/>
                  <a:miter lim="800000"/>
                  <a:headEnd/>
                  <a:tailEnd/>
                </a:ln>
              </p:spPr>
              <p:txBody>
                <a:bodyPr>
                  <a:spAutoFit/>
                </a:bodyPr>
                <a:lstStyle/>
                <a:p>
                  <a:pPr algn="r"/>
                  <a:endParaRPr lang="en-US"/>
                </a:p>
                <a:p>
                  <a:pPr algn="r"/>
                  <a:r>
                    <a:rPr lang="en-US"/>
                    <a:t>2</a:t>
                  </a:r>
                </a:p>
              </p:txBody>
            </p:sp>
            <p:sp>
              <p:nvSpPr>
                <p:cNvPr id="43045" name="TextBox 14"/>
                <p:cNvSpPr txBox="1">
                  <a:spLocks noChangeArrowheads="1"/>
                </p:cNvSpPr>
                <p:nvPr/>
              </p:nvSpPr>
              <p:spPr bwMode="auto">
                <a:xfrm>
                  <a:off x="10268856" y="2561771"/>
                  <a:ext cx="1088571" cy="646331"/>
                </a:xfrm>
                <a:prstGeom prst="rect">
                  <a:avLst/>
                </a:prstGeom>
                <a:noFill/>
                <a:ln w="9525">
                  <a:noFill/>
                  <a:miter lim="800000"/>
                  <a:headEnd/>
                  <a:tailEnd/>
                </a:ln>
              </p:spPr>
              <p:txBody>
                <a:bodyPr>
                  <a:spAutoFit/>
                </a:bodyPr>
                <a:lstStyle/>
                <a:p>
                  <a:pPr algn="r"/>
                  <a:r>
                    <a:rPr lang="en-US"/>
                    <a:t>2</a:t>
                  </a:r>
                </a:p>
                <a:p>
                  <a:pPr algn="r"/>
                  <a:endParaRPr lang="en-US"/>
                </a:p>
              </p:txBody>
            </p:sp>
          </p:grpSp>
        </p:grpSp>
      </p:grpSp>
      <p:grpSp>
        <p:nvGrpSpPr>
          <p:cNvPr id="22" name="Group 21"/>
          <p:cNvGrpSpPr>
            <a:grpSpLocks/>
          </p:cNvGrpSpPr>
          <p:nvPr/>
        </p:nvGrpSpPr>
        <p:grpSpPr bwMode="auto">
          <a:xfrm>
            <a:off x="582613" y="3074988"/>
            <a:ext cx="7766050" cy="1622425"/>
            <a:chOff x="623888" y="2611438"/>
            <a:chExt cx="7766050" cy="1622423"/>
          </a:xfrm>
        </p:grpSpPr>
        <p:grpSp>
          <p:nvGrpSpPr>
            <p:cNvPr id="43013" name="Group 21"/>
            <p:cNvGrpSpPr>
              <a:grpSpLocks/>
            </p:cNvGrpSpPr>
            <p:nvPr/>
          </p:nvGrpSpPr>
          <p:grpSpPr bwMode="auto">
            <a:xfrm>
              <a:off x="623888" y="2611438"/>
              <a:ext cx="7766050" cy="1622423"/>
              <a:chOff x="624114" y="2771779"/>
              <a:chExt cx="7547429" cy="1621028"/>
            </a:xfrm>
          </p:grpSpPr>
          <p:sp>
            <p:nvSpPr>
              <p:cNvPr id="38" name="Rounded Rectangle 37"/>
              <p:cNvSpPr/>
              <p:nvPr/>
            </p:nvSpPr>
            <p:spPr>
              <a:xfrm>
                <a:off x="624114" y="2844741"/>
                <a:ext cx="7547429" cy="1548066"/>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43029" name="Group 26"/>
              <p:cNvGrpSpPr>
                <a:grpSpLocks/>
              </p:cNvGrpSpPr>
              <p:nvPr/>
            </p:nvGrpSpPr>
            <p:grpSpPr bwMode="auto">
              <a:xfrm>
                <a:off x="649518" y="2771779"/>
                <a:ext cx="1905000" cy="381000"/>
                <a:chOff x="533400" y="3235975"/>
                <a:chExt cx="1905000" cy="381000"/>
              </a:xfrm>
            </p:grpSpPr>
            <p:grpSp>
              <p:nvGrpSpPr>
                <p:cNvPr id="43030" name="Group 16"/>
                <p:cNvGrpSpPr>
                  <a:grpSpLocks/>
                </p:cNvGrpSpPr>
                <p:nvPr/>
              </p:nvGrpSpPr>
              <p:grpSpPr bwMode="auto">
                <a:xfrm>
                  <a:off x="533400" y="3235975"/>
                  <a:ext cx="428172" cy="381000"/>
                  <a:chOff x="838200" y="3733800"/>
                  <a:chExt cx="428172" cy="381000"/>
                </a:xfrm>
              </p:grpSpPr>
              <p:sp>
                <p:nvSpPr>
                  <p:cNvPr id="42" name="Oval 41"/>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3" name="TextBox 42"/>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1</a:t>
                    </a:r>
                  </a:p>
                </p:txBody>
              </p:sp>
            </p:grpSp>
            <p:sp>
              <p:nvSpPr>
                <p:cNvPr id="41" name="TextBox 40"/>
                <p:cNvSpPr txBox="1"/>
                <p:nvPr/>
              </p:nvSpPr>
              <p:spPr>
                <a:xfrm>
                  <a:off x="913754" y="3242320"/>
                  <a:ext cx="1524297" cy="367983"/>
                </a:xfrm>
                <a:prstGeom prst="rect">
                  <a:avLst/>
                </a:prstGeom>
                <a:noFill/>
              </p:spPr>
              <p:txBody>
                <a:bodyPr>
                  <a:spAutoFit/>
                </a:bodyPr>
                <a:lstStyle/>
                <a:p>
                  <a:pPr>
                    <a:defRPr/>
                  </a:pPr>
                  <a:r>
                    <a:rPr lang="en-US" b="1" dirty="0">
                      <a:solidFill>
                        <a:schemeClr val="accent6"/>
                      </a:solidFill>
                      <a:latin typeface="Arial" pitchFamily="34" charset="0"/>
                      <a:ea typeface="ＭＳ Ｐゴシック" pitchFamily="34" charset="-128"/>
                      <a:cs typeface="+mn-cs"/>
                    </a:rPr>
                    <a:t>Analyze</a:t>
                  </a:r>
                </a:p>
              </p:txBody>
            </p:sp>
          </p:grpSp>
        </p:grpSp>
        <p:grpSp>
          <p:nvGrpSpPr>
            <p:cNvPr id="43014" name="Group 29"/>
            <p:cNvGrpSpPr>
              <a:grpSpLocks/>
            </p:cNvGrpSpPr>
            <p:nvPr/>
          </p:nvGrpSpPr>
          <p:grpSpPr bwMode="auto">
            <a:xfrm>
              <a:off x="1128486" y="2968625"/>
              <a:ext cx="6912431" cy="1053827"/>
              <a:chOff x="-6388905" y="-373219"/>
              <a:chExt cx="6912431" cy="1053827"/>
            </a:xfrm>
          </p:grpSpPr>
          <p:grpSp>
            <p:nvGrpSpPr>
              <p:cNvPr id="43015" name="Group 16"/>
              <p:cNvGrpSpPr>
                <a:grpSpLocks/>
              </p:cNvGrpSpPr>
              <p:nvPr/>
            </p:nvGrpSpPr>
            <p:grpSpPr bwMode="auto">
              <a:xfrm>
                <a:off x="-6388905" y="-373219"/>
                <a:ext cx="6912429" cy="315745"/>
                <a:chOff x="-6388905" y="-373219"/>
                <a:chExt cx="6912429" cy="315745"/>
              </a:xfrm>
            </p:grpSpPr>
            <p:grpSp>
              <p:nvGrpSpPr>
                <p:cNvPr id="43021" name="Group 14"/>
                <p:cNvGrpSpPr>
                  <a:grpSpLocks/>
                </p:cNvGrpSpPr>
                <p:nvPr/>
              </p:nvGrpSpPr>
              <p:grpSpPr bwMode="auto">
                <a:xfrm>
                  <a:off x="-6388905" y="-373219"/>
                  <a:ext cx="6912429" cy="315745"/>
                  <a:chOff x="-6388905" y="-373219"/>
                  <a:chExt cx="6912429" cy="315745"/>
                </a:xfrm>
              </p:grpSpPr>
              <p:grpSp>
                <p:nvGrpSpPr>
                  <p:cNvPr id="43023" name="Group 13"/>
                  <p:cNvGrpSpPr>
                    <a:grpSpLocks/>
                  </p:cNvGrpSpPr>
                  <p:nvPr/>
                </p:nvGrpSpPr>
                <p:grpSpPr bwMode="auto">
                  <a:xfrm>
                    <a:off x="-6388905" y="-373219"/>
                    <a:ext cx="6912429" cy="315745"/>
                    <a:chOff x="-5969805" y="3329863"/>
                    <a:chExt cx="6912429" cy="315745"/>
                  </a:xfrm>
                </p:grpSpPr>
                <p:sp>
                  <p:nvSpPr>
                    <p:cNvPr id="43025" name="TextBox 34"/>
                    <p:cNvSpPr txBox="1">
                      <a:spLocks noChangeArrowheads="1"/>
                    </p:cNvSpPr>
                    <p:nvPr/>
                  </p:nvSpPr>
                  <p:spPr bwMode="auto">
                    <a:xfrm>
                      <a:off x="-5966177" y="3336668"/>
                      <a:ext cx="6908801" cy="307777"/>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43026" name="TextBox 35"/>
                    <p:cNvSpPr txBox="1">
                      <a:spLocks noChangeArrowheads="1"/>
                    </p:cNvSpPr>
                    <p:nvPr/>
                  </p:nvSpPr>
                  <p:spPr bwMode="auto">
                    <a:xfrm>
                      <a:off x="-5969805" y="3329863"/>
                      <a:ext cx="2046514" cy="315745"/>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43027"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43024" name="TextBox 33"/>
                  <p:cNvSpPr txBox="1">
                    <a:spLocks noChangeArrowheads="1"/>
                  </p:cNvSpPr>
                  <p:nvPr/>
                </p:nvSpPr>
                <p:spPr bwMode="auto">
                  <a:xfrm>
                    <a:off x="-1682648" y="-366414"/>
                    <a:ext cx="2206171" cy="307777"/>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43022" name="TextBox 31"/>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43016" name="Group 22"/>
              <p:cNvGrpSpPr>
                <a:grpSpLocks/>
              </p:cNvGrpSpPr>
              <p:nvPr/>
            </p:nvGrpSpPr>
            <p:grpSpPr bwMode="auto">
              <a:xfrm>
                <a:off x="-6379936" y="-58058"/>
                <a:ext cx="6903462" cy="738666"/>
                <a:chOff x="-6379936" y="-58058"/>
                <a:chExt cx="6903462" cy="738666"/>
              </a:xfrm>
            </p:grpSpPr>
            <p:sp>
              <p:nvSpPr>
                <p:cNvPr id="43017" name="TextBox 26"/>
                <p:cNvSpPr txBox="1">
                  <a:spLocks noChangeArrowheads="1"/>
                </p:cNvSpPr>
                <p:nvPr/>
              </p:nvSpPr>
              <p:spPr bwMode="auto">
                <a:xfrm>
                  <a:off x="-6379936" y="-58058"/>
                  <a:ext cx="690346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43018" name="TextBox 27"/>
                <p:cNvSpPr txBox="1">
                  <a:spLocks noChangeArrowheads="1"/>
                </p:cNvSpPr>
                <p:nvPr/>
              </p:nvSpPr>
              <p:spPr bwMode="auto">
                <a:xfrm>
                  <a:off x="-6379936" y="-58058"/>
                  <a:ext cx="2041176" cy="738664"/>
                </a:xfrm>
                <a:prstGeom prst="rect">
                  <a:avLst/>
                </a:prstGeom>
                <a:noFill/>
                <a:ln w="19050">
                  <a:solidFill>
                    <a:schemeClr val="tx1"/>
                  </a:solidFill>
                  <a:miter lim="800000"/>
                  <a:headEnd/>
                  <a:tailEnd/>
                </a:ln>
              </p:spPr>
              <p:txBody>
                <a:bodyPr>
                  <a:spAutoFit/>
                </a:bodyPr>
                <a:lstStyle/>
                <a:p>
                  <a:r>
                    <a:rPr lang="en-US" sz="1400"/>
                    <a:t>Available-for-Sale</a:t>
                  </a:r>
                </a:p>
                <a:p>
                  <a:r>
                    <a:rPr lang="en-US" sz="1400"/>
                    <a:t>Securities                -2  </a:t>
                  </a:r>
                </a:p>
                <a:p>
                  <a:endParaRPr lang="en-US" sz="1400"/>
                </a:p>
              </p:txBody>
            </p:sp>
            <p:sp>
              <p:nvSpPr>
                <p:cNvPr id="43019" name="TextBox 28"/>
                <p:cNvSpPr txBox="1">
                  <a:spLocks noChangeArrowheads="1"/>
                </p:cNvSpPr>
                <p:nvPr/>
              </p:nvSpPr>
              <p:spPr bwMode="auto">
                <a:xfrm>
                  <a:off x="-3999592" y="-58056"/>
                  <a:ext cx="199763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43020" name="TextBox 29"/>
                <p:cNvSpPr txBox="1">
                  <a:spLocks noChangeArrowheads="1"/>
                </p:cNvSpPr>
                <p:nvPr/>
              </p:nvSpPr>
              <p:spPr bwMode="auto">
                <a:xfrm>
                  <a:off x="-1676399" y="-58058"/>
                  <a:ext cx="2199925" cy="738664"/>
                </a:xfrm>
                <a:prstGeom prst="rect">
                  <a:avLst/>
                </a:prstGeom>
                <a:noFill/>
                <a:ln w="19050">
                  <a:solidFill>
                    <a:schemeClr val="tx1"/>
                  </a:solidFill>
                  <a:miter lim="800000"/>
                  <a:headEnd/>
                  <a:tailEnd/>
                </a:ln>
              </p:spPr>
              <p:txBody>
                <a:bodyPr>
                  <a:spAutoFit/>
                </a:bodyPr>
                <a:lstStyle/>
                <a:p>
                  <a:r>
                    <a:rPr lang="en-US" sz="1400"/>
                    <a:t>Net Unrealized Losses/Gains              -2</a:t>
                  </a:r>
                </a:p>
                <a:p>
                  <a:endParaRPr lang="en-US" sz="1400"/>
                </a:p>
              </p:txBody>
            </p:sp>
          </p:gr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1"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3"/>
          <p:cNvSpPr>
            <a:spLocks noGrp="1"/>
          </p:cNvSpPr>
          <p:nvPr>
            <p:ph type="title"/>
          </p:nvPr>
        </p:nvSpPr>
        <p:spPr/>
        <p:txBody>
          <a:bodyPr/>
          <a:lstStyle/>
          <a:p>
            <a:pPr eaLnBrk="1" hangingPunct="1"/>
            <a:r>
              <a:rPr lang="en-US" sz="3600" smtClean="0"/>
              <a:t>Recording and Reporting</a:t>
            </a:r>
            <a:br>
              <a:rPr lang="en-US" sz="3600" smtClean="0"/>
            </a:br>
            <a:r>
              <a:rPr lang="en-US" sz="3600" smtClean="0"/>
              <a:t>Available-for-Sale Securities </a:t>
            </a:r>
          </a:p>
        </p:txBody>
      </p:sp>
      <p:sp>
        <p:nvSpPr>
          <p:cNvPr id="45058" name="TextBox 2"/>
          <p:cNvSpPr txBox="1">
            <a:spLocks noChangeArrowheads="1"/>
          </p:cNvSpPr>
          <p:nvPr/>
        </p:nvSpPr>
        <p:spPr bwMode="auto">
          <a:xfrm>
            <a:off x="609600" y="1447800"/>
            <a:ext cx="8077200" cy="1938338"/>
          </a:xfrm>
          <a:prstGeom prst="rect">
            <a:avLst/>
          </a:prstGeom>
          <a:noFill/>
          <a:ln w="9525">
            <a:noFill/>
            <a:miter lim="800000"/>
            <a:headEnd/>
            <a:tailEnd/>
          </a:ln>
        </p:spPr>
        <p:txBody>
          <a:bodyPr>
            <a:spAutoFit/>
          </a:bodyPr>
          <a:lstStyle/>
          <a:p>
            <a:pPr algn="ctr"/>
            <a:r>
              <a:rPr lang="en-US" sz="2400"/>
              <a:t>Now let’s assume that Washington Post held the IFN securities through the year 2014. At the end of 2014, the stock had a market value of $61 per share. On December 31, 2014, we must make an adjusting entry to state the investment at fair value.</a:t>
            </a:r>
          </a:p>
        </p:txBody>
      </p:sp>
      <p:grpSp>
        <p:nvGrpSpPr>
          <p:cNvPr id="8" name="Group 7"/>
          <p:cNvGrpSpPr>
            <a:grpSpLocks/>
          </p:cNvGrpSpPr>
          <p:nvPr/>
        </p:nvGrpSpPr>
        <p:grpSpPr bwMode="auto">
          <a:xfrm>
            <a:off x="582613" y="3303588"/>
            <a:ext cx="7766050" cy="1622425"/>
            <a:chOff x="623888" y="2611438"/>
            <a:chExt cx="7766050" cy="1622423"/>
          </a:xfrm>
        </p:grpSpPr>
        <p:grpSp>
          <p:nvGrpSpPr>
            <p:cNvPr id="45079" name="Group 21"/>
            <p:cNvGrpSpPr>
              <a:grpSpLocks/>
            </p:cNvGrpSpPr>
            <p:nvPr/>
          </p:nvGrpSpPr>
          <p:grpSpPr bwMode="auto">
            <a:xfrm>
              <a:off x="623888" y="2611438"/>
              <a:ext cx="7766050" cy="1622423"/>
              <a:chOff x="624114" y="2771779"/>
              <a:chExt cx="7547429" cy="1621028"/>
            </a:xfrm>
          </p:grpSpPr>
          <p:sp>
            <p:nvSpPr>
              <p:cNvPr id="24" name="Rounded Rectangle 23"/>
              <p:cNvSpPr/>
              <p:nvPr/>
            </p:nvSpPr>
            <p:spPr>
              <a:xfrm>
                <a:off x="624114" y="2844741"/>
                <a:ext cx="7547429" cy="1548066"/>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45095" name="Group 26"/>
              <p:cNvGrpSpPr>
                <a:grpSpLocks/>
              </p:cNvGrpSpPr>
              <p:nvPr/>
            </p:nvGrpSpPr>
            <p:grpSpPr bwMode="auto">
              <a:xfrm>
                <a:off x="649518" y="2771779"/>
                <a:ext cx="1905000" cy="381000"/>
                <a:chOff x="533400" y="3235975"/>
                <a:chExt cx="1905000" cy="381000"/>
              </a:xfrm>
            </p:grpSpPr>
            <p:grpSp>
              <p:nvGrpSpPr>
                <p:cNvPr id="45096" name="Group 16"/>
                <p:cNvGrpSpPr>
                  <a:grpSpLocks/>
                </p:cNvGrpSpPr>
                <p:nvPr/>
              </p:nvGrpSpPr>
              <p:grpSpPr bwMode="auto">
                <a:xfrm>
                  <a:off x="533400" y="3235975"/>
                  <a:ext cx="428172" cy="381000"/>
                  <a:chOff x="838200" y="3733800"/>
                  <a:chExt cx="428172" cy="381000"/>
                </a:xfrm>
              </p:grpSpPr>
              <p:sp>
                <p:nvSpPr>
                  <p:cNvPr id="28" name="Oval 27"/>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9" name="TextBox 28"/>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1</a:t>
                    </a:r>
                  </a:p>
                </p:txBody>
              </p:sp>
            </p:grpSp>
            <p:sp>
              <p:nvSpPr>
                <p:cNvPr id="27" name="TextBox 26"/>
                <p:cNvSpPr txBox="1"/>
                <p:nvPr/>
              </p:nvSpPr>
              <p:spPr>
                <a:xfrm>
                  <a:off x="913754" y="3242320"/>
                  <a:ext cx="1524297" cy="367983"/>
                </a:xfrm>
                <a:prstGeom prst="rect">
                  <a:avLst/>
                </a:prstGeom>
                <a:noFill/>
              </p:spPr>
              <p:txBody>
                <a:bodyPr>
                  <a:spAutoFit/>
                </a:bodyPr>
                <a:lstStyle/>
                <a:p>
                  <a:pPr>
                    <a:defRPr/>
                  </a:pPr>
                  <a:r>
                    <a:rPr lang="en-US" b="1" dirty="0">
                      <a:solidFill>
                        <a:schemeClr val="accent6"/>
                      </a:solidFill>
                      <a:latin typeface="Arial" pitchFamily="34" charset="0"/>
                      <a:ea typeface="ＭＳ Ｐゴシック" pitchFamily="34" charset="-128"/>
                      <a:cs typeface="+mn-cs"/>
                    </a:rPr>
                    <a:t>Analyze</a:t>
                  </a:r>
                </a:p>
              </p:txBody>
            </p:sp>
          </p:grpSp>
        </p:grpSp>
        <p:grpSp>
          <p:nvGrpSpPr>
            <p:cNvPr id="45080" name="Group 29"/>
            <p:cNvGrpSpPr>
              <a:grpSpLocks/>
            </p:cNvGrpSpPr>
            <p:nvPr/>
          </p:nvGrpSpPr>
          <p:grpSpPr bwMode="auto">
            <a:xfrm>
              <a:off x="1128486" y="2968625"/>
              <a:ext cx="6912431" cy="1053827"/>
              <a:chOff x="-6388905" y="-373219"/>
              <a:chExt cx="6912431" cy="1053827"/>
            </a:xfrm>
          </p:grpSpPr>
          <p:grpSp>
            <p:nvGrpSpPr>
              <p:cNvPr id="45081" name="Group 16"/>
              <p:cNvGrpSpPr>
                <a:grpSpLocks/>
              </p:cNvGrpSpPr>
              <p:nvPr/>
            </p:nvGrpSpPr>
            <p:grpSpPr bwMode="auto">
              <a:xfrm>
                <a:off x="-6388905" y="-373219"/>
                <a:ext cx="6912429" cy="315745"/>
                <a:chOff x="-6388905" y="-373219"/>
                <a:chExt cx="6912429" cy="315745"/>
              </a:xfrm>
            </p:grpSpPr>
            <p:grpSp>
              <p:nvGrpSpPr>
                <p:cNvPr id="45087" name="Group 14"/>
                <p:cNvGrpSpPr>
                  <a:grpSpLocks/>
                </p:cNvGrpSpPr>
                <p:nvPr/>
              </p:nvGrpSpPr>
              <p:grpSpPr bwMode="auto">
                <a:xfrm>
                  <a:off x="-6388905" y="-373219"/>
                  <a:ext cx="6912429" cy="315745"/>
                  <a:chOff x="-6388905" y="-373219"/>
                  <a:chExt cx="6912429" cy="315745"/>
                </a:xfrm>
              </p:grpSpPr>
              <p:grpSp>
                <p:nvGrpSpPr>
                  <p:cNvPr id="45089" name="Group 13"/>
                  <p:cNvGrpSpPr>
                    <a:grpSpLocks/>
                  </p:cNvGrpSpPr>
                  <p:nvPr/>
                </p:nvGrpSpPr>
                <p:grpSpPr bwMode="auto">
                  <a:xfrm>
                    <a:off x="-6388905" y="-373219"/>
                    <a:ext cx="6912429" cy="315745"/>
                    <a:chOff x="-5969805" y="3329863"/>
                    <a:chExt cx="6912429" cy="315745"/>
                  </a:xfrm>
                </p:grpSpPr>
                <p:sp>
                  <p:nvSpPr>
                    <p:cNvPr id="45091" name="TextBox 20"/>
                    <p:cNvSpPr txBox="1">
                      <a:spLocks noChangeArrowheads="1"/>
                    </p:cNvSpPr>
                    <p:nvPr/>
                  </p:nvSpPr>
                  <p:spPr bwMode="auto">
                    <a:xfrm>
                      <a:off x="-5966177" y="3336668"/>
                      <a:ext cx="6908801" cy="307777"/>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45092" name="TextBox 21"/>
                    <p:cNvSpPr txBox="1">
                      <a:spLocks noChangeArrowheads="1"/>
                    </p:cNvSpPr>
                    <p:nvPr/>
                  </p:nvSpPr>
                  <p:spPr bwMode="auto">
                    <a:xfrm>
                      <a:off x="-5969805" y="3329863"/>
                      <a:ext cx="2046514" cy="315745"/>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45093"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45090" name="TextBox 19"/>
                  <p:cNvSpPr txBox="1">
                    <a:spLocks noChangeArrowheads="1"/>
                  </p:cNvSpPr>
                  <p:nvPr/>
                </p:nvSpPr>
                <p:spPr bwMode="auto">
                  <a:xfrm>
                    <a:off x="-1682648" y="-366414"/>
                    <a:ext cx="2206171" cy="307777"/>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45088" name="TextBox 17"/>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45082" name="Group 22"/>
              <p:cNvGrpSpPr>
                <a:grpSpLocks/>
              </p:cNvGrpSpPr>
              <p:nvPr/>
            </p:nvGrpSpPr>
            <p:grpSpPr bwMode="auto">
              <a:xfrm>
                <a:off x="-6379936" y="-58058"/>
                <a:ext cx="6903462" cy="738666"/>
                <a:chOff x="-6379936" y="-58058"/>
                <a:chExt cx="6903462" cy="738666"/>
              </a:xfrm>
            </p:grpSpPr>
            <p:sp>
              <p:nvSpPr>
                <p:cNvPr id="45083" name="TextBox 12"/>
                <p:cNvSpPr txBox="1">
                  <a:spLocks noChangeArrowheads="1"/>
                </p:cNvSpPr>
                <p:nvPr/>
              </p:nvSpPr>
              <p:spPr bwMode="auto">
                <a:xfrm>
                  <a:off x="-6379936" y="-58058"/>
                  <a:ext cx="690346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45084" name="TextBox 13"/>
                <p:cNvSpPr txBox="1">
                  <a:spLocks noChangeArrowheads="1"/>
                </p:cNvSpPr>
                <p:nvPr/>
              </p:nvSpPr>
              <p:spPr bwMode="auto">
                <a:xfrm>
                  <a:off x="-6379936" y="-58058"/>
                  <a:ext cx="2041176" cy="738664"/>
                </a:xfrm>
                <a:prstGeom prst="rect">
                  <a:avLst/>
                </a:prstGeom>
                <a:noFill/>
                <a:ln w="19050">
                  <a:solidFill>
                    <a:schemeClr val="tx1"/>
                  </a:solidFill>
                  <a:miter lim="800000"/>
                  <a:headEnd/>
                  <a:tailEnd/>
                </a:ln>
              </p:spPr>
              <p:txBody>
                <a:bodyPr>
                  <a:spAutoFit/>
                </a:bodyPr>
                <a:lstStyle/>
                <a:p>
                  <a:r>
                    <a:rPr lang="en-US" sz="1400"/>
                    <a:t>Available-for-Sale</a:t>
                  </a:r>
                </a:p>
                <a:p>
                  <a:r>
                    <a:rPr lang="en-US" sz="1400"/>
                    <a:t>Securities                +3  </a:t>
                  </a:r>
                </a:p>
                <a:p>
                  <a:endParaRPr lang="en-US" sz="1400"/>
                </a:p>
              </p:txBody>
            </p:sp>
            <p:sp>
              <p:nvSpPr>
                <p:cNvPr id="45085" name="TextBox 14"/>
                <p:cNvSpPr txBox="1">
                  <a:spLocks noChangeArrowheads="1"/>
                </p:cNvSpPr>
                <p:nvPr/>
              </p:nvSpPr>
              <p:spPr bwMode="auto">
                <a:xfrm>
                  <a:off x="-3999592" y="-58056"/>
                  <a:ext cx="199763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45086" name="TextBox 15"/>
                <p:cNvSpPr txBox="1">
                  <a:spLocks noChangeArrowheads="1"/>
                </p:cNvSpPr>
                <p:nvPr/>
              </p:nvSpPr>
              <p:spPr bwMode="auto">
                <a:xfrm>
                  <a:off x="-1676399" y="-58058"/>
                  <a:ext cx="2199925" cy="738664"/>
                </a:xfrm>
                <a:prstGeom prst="rect">
                  <a:avLst/>
                </a:prstGeom>
                <a:noFill/>
                <a:ln w="19050">
                  <a:solidFill>
                    <a:schemeClr val="tx1"/>
                  </a:solidFill>
                  <a:miter lim="800000"/>
                  <a:headEnd/>
                  <a:tailEnd/>
                </a:ln>
              </p:spPr>
              <p:txBody>
                <a:bodyPr>
                  <a:spAutoFit/>
                </a:bodyPr>
                <a:lstStyle/>
                <a:p>
                  <a:r>
                    <a:rPr lang="en-US" sz="1400"/>
                    <a:t>Net Unrealized Losses/Gains              +3</a:t>
                  </a:r>
                </a:p>
                <a:p>
                  <a:endParaRPr lang="en-US" sz="1400"/>
                </a:p>
              </p:txBody>
            </p:sp>
          </p:grpSp>
        </p:grpSp>
      </p:grpSp>
      <p:grpSp>
        <p:nvGrpSpPr>
          <p:cNvPr id="52" name="Group 51"/>
          <p:cNvGrpSpPr>
            <a:grpSpLocks/>
          </p:cNvGrpSpPr>
          <p:nvPr/>
        </p:nvGrpSpPr>
        <p:grpSpPr bwMode="auto">
          <a:xfrm>
            <a:off x="658813" y="5253038"/>
            <a:ext cx="7721600" cy="1223962"/>
            <a:chOff x="652463" y="4016375"/>
            <a:chExt cx="7721600" cy="1223963"/>
          </a:xfrm>
        </p:grpSpPr>
        <p:grpSp>
          <p:nvGrpSpPr>
            <p:cNvPr id="45061" name="Group 24"/>
            <p:cNvGrpSpPr>
              <a:grpSpLocks/>
            </p:cNvGrpSpPr>
            <p:nvPr/>
          </p:nvGrpSpPr>
          <p:grpSpPr bwMode="auto">
            <a:xfrm>
              <a:off x="652463" y="4016375"/>
              <a:ext cx="7721600" cy="1223963"/>
              <a:chOff x="711199" y="4336108"/>
              <a:chExt cx="7532915" cy="1222863"/>
            </a:xfrm>
          </p:grpSpPr>
          <p:sp>
            <p:nvSpPr>
              <p:cNvPr id="61" name="Rounded Rectangle 60"/>
              <p:cNvSpPr/>
              <p:nvPr/>
            </p:nvSpPr>
            <p:spPr>
              <a:xfrm>
                <a:off x="740624" y="4412240"/>
                <a:ext cx="7503490" cy="1146731"/>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45070" name="Group 25"/>
              <p:cNvGrpSpPr>
                <a:grpSpLocks/>
              </p:cNvGrpSpPr>
              <p:nvPr/>
            </p:nvGrpSpPr>
            <p:grpSpPr bwMode="auto">
              <a:xfrm>
                <a:off x="711199" y="4336108"/>
                <a:ext cx="1905000" cy="387350"/>
                <a:chOff x="3505200" y="3232737"/>
                <a:chExt cx="1905000" cy="387476"/>
              </a:xfrm>
            </p:grpSpPr>
            <p:grpSp>
              <p:nvGrpSpPr>
                <p:cNvPr id="45071" name="Group 15"/>
                <p:cNvGrpSpPr>
                  <a:grpSpLocks/>
                </p:cNvGrpSpPr>
                <p:nvPr/>
              </p:nvGrpSpPr>
              <p:grpSpPr bwMode="auto">
                <a:xfrm>
                  <a:off x="3505200" y="3232737"/>
                  <a:ext cx="413658" cy="387476"/>
                  <a:chOff x="2133600" y="4870324"/>
                  <a:chExt cx="413658" cy="387476"/>
                </a:xfrm>
              </p:grpSpPr>
              <p:sp>
                <p:nvSpPr>
                  <p:cNvPr id="65"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6" name="TextBox 65"/>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2</a:t>
                    </a:r>
                  </a:p>
                </p:txBody>
              </p:sp>
            </p:grpSp>
            <p:sp>
              <p:nvSpPr>
                <p:cNvPr id="45072"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45062" name="Group 44"/>
            <p:cNvGrpSpPr>
              <a:grpSpLocks/>
            </p:cNvGrpSpPr>
            <p:nvPr/>
          </p:nvGrpSpPr>
          <p:grpSpPr bwMode="auto">
            <a:xfrm>
              <a:off x="1132115" y="4397828"/>
              <a:ext cx="6966858" cy="653588"/>
              <a:chOff x="5660571" y="3425371"/>
              <a:chExt cx="6966858" cy="653588"/>
            </a:xfrm>
          </p:grpSpPr>
          <p:sp>
            <p:nvSpPr>
              <p:cNvPr id="55" name="TextBox 54"/>
              <p:cNvSpPr txBox="1"/>
              <p:nvPr/>
            </p:nvSpPr>
            <p:spPr>
              <a:xfrm>
                <a:off x="5660344" y="3424918"/>
                <a:ext cx="6967537" cy="646113"/>
              </a:xfrm>
              <a:prstGeom prst="rect">
                <a:avLst/>
              </a:prstGeom>
              <a:solidFill>
                <a:schemeClr val="accent2">
                  <a:lumMod val="20000"/>
                  <a:lumOff val="80000"/>
                </a:schemeClr>
              </a:solidFill>
            </p:spPr>
            <p:txBody>
              <a:bodyPr>
                <a:spAutoFit/>
              </a:bodyPr>
              <a:lstStyle/>
              <a:p>
                <a:pPr>
                  <a:defRPr/>
                </a:pPr>
                <a:endParaRPr lang="en-US" dirty="0">
                  <a:latin typeface="Arial" pitchFamily="34" charset="0"/>
                  <a:ea typeface="ＭＳ Ｐゴシック" pitchFamily="34" charset="-128"/>
                  <a:cs typeface="+mn-cs"/>
                </a:endParaRPr>
              </a:p>
              <a:p>
                <a:pPr>
                  <a:defRPr/>
                </a:pPr>
                <a:endParaRPr lang="en-US" dirty="0">
                  <a:latin typeface="Arial" pitchFamily="34" charset="0"/>
                  <a:ea typeface="ＭＳ Ｐゴシック" pitchFamily="34" charset="-128"/>
                  <a:cs typeface="+mn-cs"/>
                </a:endParaRPr>
              </a:p>
            </p:txBody>
          </p:sp>
          <p:grpSp>
            <p:nvGrpSpPr>
              <p:cNvPr id="45064" name="Group 73"/>
              <p:cNvGrpSpPr>
                <a:grpSpLocks/>
              </p:cNvGrpSpPr>
              <p:nvPr/>
            </p:nvGrpSpPr>
            <p:grpSpPr bwMode="auto">
              <a:xfrm>
                <a:off x="5675086" y="3425371"/>
                <a:ext cx="6937828" cy="653588"/>
                <a:chOff x="5675086" y="2554514"/>
                <a:chExt cx="6937828" cy="653588"/>
              </a:xfrm>
            </p:grpSpPr>
            <p:sp>
              <p:nvSpPr>
                <p:cNvPr id="45065" name="TextBox 56"/>
                <p:cNvSpPr txBox="1">
                  <a:spLocks noChangeArrowheads="1"/>
                </p:cNvSpPr>
                <p:nvPr/>
              </p:nvSpPr>
              <p:spPr bwMode="auto">
                <a:xfrm>
                  <a:off x="5675086" y="2554514"/>
                  <a:ext cx="522514" cy="646331"/>
                </a:xfrm>
                <a:prstGeom prst="rect">
                  <a:avLst/>
                </a:prstGeom>
                <a:noFill/>
                <a:ln w="9525">
                  <a:noFill/>
                  <a:miter lim="800000"/>
                  <a:headEnd/>
                  <a:tailEnd/>
                </a:ln>
              </p:spPr>
              <p:txBody>
                <a:bodyPr>
                  <a:spAutoFit/>
                </a:bodyPr>
                <a:lstStyle/>
                <a:p>
                  <a:endParaRPr lang="en-US"/>
                </a:p>
                <a:p>
                  <a:endParaRPr lang="en-US"/>
                </a:p>
              </p:txBody>
            </p:sp>
            <p:sp>
              <p:nvSpPr>
                <p:cNvPr id="45066" name="TextBox 57"/>
                <p:cNvSpPr txBox="1">
                  <a:spLocks noChangeArrowheads="1"/>
                </p:cNvSpPr>
                <p:nvPr/>
              </p:nvSpPr>
              <p:spPr bwMode="auto">
                <a:xfrm>
                  <a:off x="6168571" y="2554514"/>
                  <a:ext cx="4898569" cy="646331"/>
                </a:xfrm>
                <a:prstGeom prst="rect">
                  <a:avLst/>
                </a:prstGeom>
                <a:noFill/>
                <a:ln w="9525">
                  <a:noFill/>
                  <a:miter lim="800000"/>
                  <a:headEnd/>
                  <a:tailEnd/>
                </a:ln>
              </p:spPr>
              <p:txBody>
                <a:bodyPr>
                  <a:spAutoFit/>
                </a:bodyPr>
                <a:lstStyle/>
                <a:p>
                  <a:r>
                    <a:rPr lang="en-US"/>
                    <a:t>dr Available-for-Sale Securities (+A) </a:t>
                  </a:r>
                </a:p>
                <a:p>
                  <a:r>
                    <a:rPr lang="en-US"/>
                    <a:t>         cr    Net Unrealized Losses/Gains (+SE)</a:t>
                  </a:r>
                </a:p>
              </p:txBody>
            </p:sp>
            <p:sp>
              <p:nvSpPr>
                <p:cNvPr id="45067" name="TextBox 58"/>
                <p:cNvSpPr txBox="1">
                  <a:spLocks noChangeArrowheads="1"/>
                </p:cNvSpPr>
                <p:nvPr/>
              </p:nvSpPr>
              <p:spPr bwMode="auto">
                <a:xfrm>
                  <a:off x="11524343" y="2554514"/>
                  <a:ext cx="1088571" cy="646331"/>
                </a:xfrm>
                <a:prstGeom prst="rect">
                  <a:avLst/>
                </a:prstGeom>
                <a:noFill/>
                <a:ln w="9525">
                  <a:noFill/>
                  <a:miter lim="800000"/>
                  <a:headEnd/>
                  <a:tailEnd/>
                </a:ln>
              </p:spPr>
              <p:txBody>
                <a:bodyPr>
                  <a:spAutoFit/>
                </a:bodyPr>
                <a:lstStyle/>
                <a:p>
                  <a:pPr algn="r"/>
                  <a:endParaRPr lang="en-US"/>
                </a:p>
                <a:p>
                  <a:pPr algn="r"/>
                  <a:r>
                    <a:rPr lang="en-US"/>
                    <a:t>3</a:t>
                  </a:r>
                </a:p>
              </p:txBody>
            </p:sp>
            <p:sp>
              <p:nvSpPr>
                <p:cNvPr id="45068" name="TextBox 59"/>
                <p:cNvSpPr txBox="1">
                  <a:spLocks noChangeArrowheads="1"/>
                </p:cNvSpPr>
                <p:nvPr/>
              </p:nvSpPr>
              <p:spPr bwMode="auto">
                <a:xfrm>
                  <a:off x="10268856" y="2561771"/>
                  <a:ext cx="1088571" cy="646331"/>
                </a:xfrm>
                <a:prstGeom prst="rect">
                  <a:avLst/>
                </a:prstGeom>
                <a:noFill/>
                <a:ln w="9525">
                  <a:noFill/>
                  <a:miter lim="800000"/>
                  <a:headEnd/>
                  <a:tailEnd/>
                </a:ln>
              </p:spPr>
              <p:txBody>
                <a:bodyPr>
                  <a:spAutoFit/>
                </a:bodyPr>
                <a:lstStyle/>
                <a:p>
                  <a:pPr algn="r"/>
                  <a:r>
                    <a:rPr lang="en-US"/>
                    <a:t>3</a:t>
                  </a:r>
                </a:p>
                <a:p>
                  <a:pPr algn="r"/>
                  <a:endParaRPr lang="en-US"/>
                </a:p>
              </p:txBody>
            </p:sp>
          </p:gr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1" presetClass="entr" presetSubtype="0" fill="hold" nodeType="withEffect">
                                  <p:stCondLst>
                                    <p:cond delay="0"/>
                                  </p:stCondLst>
                                  <p:childTnLst>
                                    <p:set>
                                      <p:cBhvr>
                                        <p:cTn id="9"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3"/>
          <p:cNvSpPr>
            <a:spLocks noGrp="1"/>
          </p:cNvSpPr>
          <p:nvPr>
            <p:ph type="title"/>
          </p:nvPr>
        </p:nvSpPr>
        <p:spPr>
          <a:xfrm>
            <a:off x="457200" y="133350"/>
            <a:ext cx="8229600" cy="1139825"/>
          </a:xfrm>
        </p:spPr>
        <p:txBody>
          <a:bodyPr/>
          <a:lstStyle/>
          <a:p>
            <a:pPr eaLnBrk="1" hangingPunct="1"/>
            <a:r>
              <a:rPr lang="en-US" sz="3600" dirty="0" smtClean="0"/>
              <a:t>Recording and Reporting</a:t>
            </a:r>
            <a:br>
              <a:rPr lang="en-US" sz="3600" dirty="0" smtClean="0"/>
            </a:br>
            <a:r>
              <a:rPr lang="en-US" sz="3600" dirty="0" smtClean="0"/>
              <a:t>Available-for-Sale Securities </a:t>
            </a:r>
          </a:p>
        </p:txBody>
      </p:sp>
      <p:sp>
        <p:nvSpPr>
          <p:cNvPr id="47106" name="TextBox 2"/>
          <p:cNvSpPr txBox="1">
            <a:spLocks noChangeArrowheads="1"/>
          </p:cNvSpPr>
          <p:nvPr/>
        </p:nvSpPr>
        <p:spPr bwMode="auto">
          <a:xfrm>
            <a:off x="304800" y="1185863"/>
            <a:ext cx="8610600" cy="1938337"/>
          </a:xfrm>
          <a:prstGeom prst="rect">
            <a:avLst/>
          </a:prstGeom>
          <a:noFill/>
          <a:ln w="9525">
            <a:noFill/>
            <a:miter lim="800000"/>
            <a:headEnd/>
            <a:tailEnd/>
          </a:ln>
        </p:spPr>
        <p:txBody>
          <a:bodyPr>
            <a:spAutoFit/>
          </a:bodyPr>
          <a:lstStyle/>
          <a:p>
            <a:pPr algn="ctr" eaLnBrk="0" hangingPunct="0"/>
            <a:r>
              <a:rPr lang="en-US" sz="2400" dirty="0"/>
              <a:t>Now let’s assume that on March 17, 2015,Washington Post sold all of its investment in IFN for $64 per share. </a:t>
            </a:r>
            <a:r>
              <a:rPr lang="en-CA" sz="2400" dirty="0"/>
              <a:t>The company receives $64 million in cash ($64 x 1,000,000 shares) for stock purchased at $60 million in 2013 ($60 x 1,000,000 shares).</a:t>
            </a:r>
            <a:endParaRPr lang="en-US" sz="2400" dirty="0"/>
          </a:p>
        </p:txBody>
      </p:sp>
      <p:grpSp>
        <p:nvGrpSpPr>
          <p:cNvPr id="7" name="Group 6"/>
          <p:cNvGrpSpPr>
            <a:grpSpLocks/>
          </p:cNvGrpSpPr>
          <p:nvPr/>
        </p:nvGrpSpPr>
        <p:grpSpPr bwMode="auto">
          <a:xfrm>
            <a:off x="582613" y="3071813"/>
            <a:ext cx="7766050" cy="1627187"/>
            <a:chOff x="623888" y="2611438"/>
            <a:chExt cx="7766050" cy="1626457"/>
          </a:xfrm>
        </p:grpSpPr>
        <p:grpSp>
          <p:nvGrpSpPr>
            <p:cNvPr id="47127" name="Group 21"/>
            <p:cNvGrpSpPr>
              <a:grpSpLocks/>
            </p:cNvGrpSpPr>
            <p:nvPr/>
          </p:nvGrpSpPr>
          <p:grpSpPr bwMode="auto">
            <a:xfrm>
              <a:off x="623888" y="2611438"/>
              <a:ext cx="7766050" cy="1622423"/>
              <a:chOff x="624114" y="2771779"/>
              <a:chExt cx="7547429" cy="1621028"/>
            </a:xfrm>
          </p:grpSpPr>
          <p:sp>
            <p:nvSpPr>
              <p:cNvPr id="23" name="Rounded Rectangle 22"/>
              <p:cNvSpPr/>
              <p:nvPr/>
            </p:nvSpPr>
            <p:spPr>
              <a:xfrm>
                <a:off x="624114" y="2844708"/>
                <a:ext cx="7547429" cy="1547373"/>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47143" name="Group 26"/>
              <p:cNvGrpSpPr>
                <a:grpSpLocks/>
              </p:cNvGrpSpPr>
              <p:nvPr/>
            </p:nvGrpSpPr>
            <p:grpSpPr bwMode="auto">
              <a:xfrm>
                <a:off x="649518" y="2771779"/>
                <a:ext cx="1905000" cy="381000"/>
                <a:chOff x="533400" y="3235975"/>
                <a:chExt cx="1905000" cy="381000"/>
              </a:xfrm>
            </p:grpSpPr>
            <p:grpSp>
              <p:nvGrpSpPr>
                <p:cNvPr id="47144" name="Group 16"/>
                <p:cNvGrpSpPr>
                  <a:grpSpLocks/>
                </p:cNvGrpSpPr>
                <p:nvPr/>
              </p:nvGrpSpPr>
              <p:grpSpPr bwMode="auto">
                <a:xfrm>
                  <a:off x="533400" y="3235975"/>
                  <a:ext cx="428172" cy="381000"/>
                  <a:chOff x="838200" y="3733800"/>
                  <a:chExt cx="428172" cy="381000"/>
                </a:xfrm>
              </p:grpSpPr>
              <p:sp>
                <p:nvSpPr>
                  <p:cNvPr id="27" name="Oval 26"/>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 name="TextBox 27"/>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1</a:t>
                    </a:r>
                  </a:p>
                </p:txBody>
              </p:sp>
            </p:grpSp>
            <p:sp>
              <p:nvSpPr>
                <p:cNvPr id="26" name="TextBox 25"/>
                <p:cNvSpPr txBox="1"/>
                <p:nvPr/>
              </p:nvSpPr>
              <p:spPr>
                <a:xfrm>
                  <a:off x="913754" y="3242317"/>
                  <a:ext cx="1524297" cy="367818"/>
                </a:xfrm>
                <a:prstGeom prst="rect">
                  <a:avLst/>
                </a:prstGeom>
                <a:noFill/>
              </p:spPr>
              <p:txBody>
                <a:bodyPr>
                  <a:spAutoFit/>
                </a:bodyPr>
                <a:lstStyle/>
                <a:p>
                  <a:pPr>
                    <a:defRPr/>
                  </a:pPr>
                  <a:r>
                    <a:rPr lang="en-US" b="1" dirty="0">
                      <a:solidFill>
                        <a:schemeClr val="accent6"/>
                      </a:solidFill>
                      <a:latin typeface="Arial" pitchFamily="34" charset="0"/>
                      <a:ea typeface="ＭＳ Ｐゴシック" pitchFamily="34" charset="-128"/>
                      <a:cs typeface="+mn-cs"/>
                    </a:rPr>
                    <a:t>Analyze</a:t>
                  </a:r>
                </a:p>
              </p:txBody>
            </p:sp>
          </p:grpSp>
        </p:grpSp>
        <p:grpSp>
          <p:nvGrpSpPr>
            <p:cNvPr id="47128" name="Group 29"/>
            <p:cNvGrpSpPr>
              <a:grpSpLocks/>
            </p:cNvGrpSpPr>
            <p:nvPr/>
          </p:nvGrpSpPr>
          <p:grpSpPr bwMode="auto">
            <a:xfrm>
              <a:off x="1124309" y="2968625"/>
              <a:ext cx="6917464" cy="1269270"/>
              <a:chOff x="-6393082" y="-373219"/>
              <a:chExt cx="6917464" cy="1269270"/>
            </a:xfrm>
          </p:grpSpPr>
          <p:grpSp>
            <p:nvGrpSpPr>
              <p:cNvPr id="47129" name="Group 16"/>
              <p:cNvGrpSpPr>
                <a:grpSpLocks/>
              </p:cNvGrpSpPr>
              <p:nvPr/>
            </p:nvGrpSpPr>
            <p:grpSpPr bwMode="auto">
              <a:xfrm>
                <a:off x="-6388905" y="-373219"/>
                <a:ext cx="6912429" cy="333623"/>
                <a:chOff x="-6388905" y="-373219"/>
                <a:chExt cx="6912429" cy="333623"/>
              </a:xfrm>
            </p:grpSpPr>
            <p:grpSp>
              <p:nvGrpSpPr>
                <p:cNvPr id="47135" name="Group 14"/>
                <p:cNvGrpSpPr>
                  <a:grpSpLocks/>
                </p:cNvGrpSpPr>
                <p:nvPr/>
              </p:nvGrpSpPr>
              <p:grpSpPr bwMode="auto">
                <a:xfrm>
                  <a:off x="-6388905" y="-373219"/>
                  <a:ext cx="6912429" cy="333623"/>
                  <a:chOff x="-6388905" y="-373219"/>
                  <a:chExt cx="6912429" cy="333623"/>
                </a:xfrm>
              </p:grpSpPr>
              <p:grpSp>
                <p:nvGrpSpPr>
                  <p:cNvPr id="47137" name="Group 13"/>
                  <p:cNvGrpSpPr>
                    <a:grpSpLocks/>
                  </p:cNvGrpSpPr>
                  <p:nvPr/>
                </p:nvGrpSpPr>
                <p:grpSpPr bwMode="auto">
                  <a:xfrm>
                    <a:off x="-6388905" y="-373219"/>
                    <a:ext cx="6912429" cy="333623"/>
                    <a:chOff x="-5969805" y="3329863"/>
                    <a:chExt cx="6912429" cy="333623"/>
                  </a:xfrm>
                </p:grpSpPr>
                <p:sp>
                  <p:nvSpPr>
                    <p:cNvPr id="47139" name="TextBox 19"/>
                    <p:cNvSpPr txBox="1">
                      <a:spLocks noChangeArrowheads="1"/>
                    </p:cNvSpPr>
                    <p:nvPr/>
                  </p:nvSpPr>
                  <p:spPr bwMode="auto">
                    <a:xfrm>
                      <a:off x="-5966177" y="3355709"/>
                      <a:ext cx="6908801" cy="307777"/>
                    </a:xfrm>
                    <a:prstGeom prst="rect">
                      <a:avLst/>
                    </a:prstGeom>
                    <a:solidFill>
                      <a:schemeClr val="bg1"/>
                    </a:solidFill>
                    <a:ln w="19050">
                      <a:solidFill>
                        <a:schemeClr val="tx1"/>
                      </a:solidFill>
                      <a:miter lim="800000"/>
                      <a:headEnd/>
                      <a:tailEnd/>
                    </a:ln>
                  </p:spPr>
                  <p:txBody>
                    <a:bodyPr>
                      <a:spAutoFit/>
                    </a:bodyPr>
                    <a:lstStyle/>
                    <a:p>
                      <a:pPr algn="ctr"/>
                      <a:r>
                        <a:rPr lang="en-US" sz="1400" b="1" dirty="0"/>
                        <a:t>Liabilities</a:t>
                      </a:r>
                    </a:p>
                  </p:txBody>
                </p:sp>
                <p:sp>
                  <p:nvSpPr>
                    <p:cNvPr id="47140" name="TextBox 20"/>
                    <p:cNvSpPr txBox="1">
                      <a:spLocks noChangeArrowheads="1"/>
                    </p:cNvSpPr>
                    <p:nvPr/>
                  </p:nvSpPr>
                  <p:spPr bwMode="auto">
                    <a:xfrm>
                      <a:off x="-5969805" y="3329863"/>
                      <a:ext cx="2046514" cy="315745"/>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47141"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47138" name="TextBox 18"/>
                  <p:cNvSpPr txBox="1">
                    <a:spLocks noChangeArrowheads="1"/>
                  </p:cNvSpPr>
                  <p:nvPr/>
                </p:nvSpPr>
                <p:spPr bwMode="auto">
                  <a:xfrm>
                    <a:off x="-1682648" y="-366414"/>
                    <a:ext cx="2206171" cy="307777"/>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47136" name="TextBox 16"/>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47130" name="Group 22"/>
              <p:cNvGrpSpPr>
                <a:grpSpLocks/>
              </p:cNvGrpSpPr>
              <p:nvPr/>
            </p:nvGrpSpPr>
            <p:grpSpPr bwMode="auto">
              <a:xfrm>
                <a:off x="-6393082" y="-62090"/>
                <a:ext cx="6917464" cy="958141"/>
                <a:chOff x="-6393082" y="-62090"/>
                <a:chExt cx="6917464" cy="958141"/>
              </a:xfrm>
            </p:grpSpPr>
            <p:sp>
              <p:nvSpPr>
                <p:cNvPr id="47131" name="TextBox 11"/>
                <p:cNvSpPr txBox="1">
                  <a:spLocks noChangeArrowheads="1"/>
                </p:cNvSpPr>
                <p:nvPr/>
              </p:nvSpPr>
              <p:spPr bwMode="auto">
                <a:xfrm>
                  <a:off x="-6393082" y="-58059"/>
                  <a:ext cx="6916605" cy="954107"/>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a:p>
                  <a:endParaRPr lang="en-US" sz="1400"/>
                </a:p>
              </p:txBody>
            </p:sp>
            <p:sp>
              <p:nvSpPr>
                <p:cNvPr id="47132" name="TextBox 12"/>
                <p:cNvSpPr txBox="1">
                  <a:spLocks noChangeArrowheads="1"/>
                </p:cNvSpPr>
                <p:nvPr/>
              </p:nvSpPr>
              <p:spPr bwMode="auto">
                <a:xfrm>
                  <a:off x="-6379936" y="-58058"/>
                  <a:ext cx="2041176" cy="954107"/>
                </a:xfrm>
                <a:prstGeom prst="rect">
                  <a:avLst/>
                </a:prstGeom>
                <a:noFill/>
                <a:ln w="19050">
                  <a:solidFill>
                    <a:schemeClr val="tx1"/>
                  </a:solidFill>
                  <a:miter lim="800000"/>
                  <a:headEnd/>
                  <a:tailEnd/>
                </a:ln>
              </p:spPr>
              <p:txBody>
                <a:bodyPr>
                  <a:spAutoFit/>
                </a:bodyPr>
                <a:lstStyle/>
                <a:p>
                  <a:r>
                    <a:rPr lang="en-US" sz="1400"/>
                    <a:t>Cash                       +64</a:t>
                  </a:r>
                </a:p>
                <a:p>
                  <a:r>
                    <a:rPr lang="en-US" sz="1400"/>
                    <a:t>Available-for-Sale</a:t>
                  </a:r>
                </a:p>
                <a:p>
                  <a:r>
                    <a:rPr lang="en-US" sz="1400"/>
                    <a:t>Securities                -61</a:t>
                  </a:r>
                </a:p>
                <a:p>
                  <a:endParaRPr lang="en-US" sz="1400"/>
                </a:p>
              </p:txBody>
            </p:sp>
            <p:sp>
              <p:nvSpPr>
                <p:cNvPr id="47133" name="TextBox 13"/>
                <p:cNvSpPr txBox="1">
                  <a:spLocks noChangeArrowheads="1"/>
                </p:cNvSpPr>
                <p:nvPr/>
              </p:nvSpPr>
              <p:spPr bwMode="auto">
                <a:xfrm>
                  <a:off x="-3999592" y="-58056"/>
                  <a:ext cx="1997632" cy="954107"/>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a:p>
                  <a:endParaRPr lang="en-US" sz="1400"/>
                </a:p>
              </p:txBody>
            </p:sp>
            <p:sp>
              <p:nvSpPr>
                <p:cNvPr id="47134" name="TextBox 14"/>
                <p:cNvSpPr txBox="1">
                  <a:spLocks noChangeArrowheads="1"/>
                </p:cNvSpPr>
                <p:nvPr/>
              </p:nvSpPr>
              <p:spPr bwMode="auto">
                <a:xfrm>
                  <a:off x="-1675543" y="-62090"/>
                  <a:ext cx="2199925" cy="954107"/>
                </a:xfrm>
                <a:prstGeom prst="rect">
                  <a:avLst/>
                </a:prstGeom>
                <a:noFill/>
                <a:ln w="19050">
                  <a:solidFill>
                    <a:schemeClr val="tx1"/>
                  </a:solidFill>
                  <a:miter lim="800000"/>
                  <a:headEnd/>
                  <a:tailEnd/>
                </a:ln>
              </p:spPr>
              <p:txBody>
                <a:bodyPr>
                  <a:spAutoFit/>
                </a:bodyPr>
                <a:lstStyle/>
                <a:p>
                  <a:r>
                    <a:rPr lang="en-US" sz="1400"/>
                    <a:t>Net Unrealized     </a:t>
                  </a:r>
                </a:p>
                <a:p>
                  <a:r>
                    <a:rPr lang="en-US" sz="1400"/>
                    <a:t>   Losses/Gains           -1</a:t>
                  </a:r>
                </a:p>
                <a:p>
                  <a:r>
                    <a:rPr lang="en-US" sz="1400"/>
                    <a:t>Gain on Sale of </a:t>
                  </a:r>
                </a:p>
                <a:p>
                  <a:r>
                    <a:rPr lang="en-US" sz="1400"/>
                    <a:t>   Investments (+R)    +4</a:t>
                  </a:r>
                </a:p>
              </p:txBody>
            </p:sp>
          </p:grpSp>
        </p:grpSp>
      </p:grpSp>
      <p:grpSp>
        <p:nvGrpSpPr>
          <p:cNvPr id="29" name="Group 28"/>
          <p:cNvGrpSpPr>
            <a:grpSpLocks/>
          </p:cNvGrpSpPr>
          <p:nvPr/>
        </p:nvGrpSpPr>
        <p:grpSpPr bwMode="auto">
          <a:xfrm>
            <a:off x="658813" y="4824413"/>
            <a:ext cx="7721600" cy="1728787"/>
            <a:chOff x="652463" y="4016377"/>
            <a:chExt cx="7721600" cy="1728273"/>
          </a:xfrm>
        </p:grpSpPr>
        <p:grpSp>
          <p:nvGrpSpPr>
            <p:cNvPr id="47109" name="Group 24"/>
            <p:cNvGrpSpPr>
              <a:grpSpLocks/>
            </p:cNvGrpSpPr>
            <p:nvPr/>
          </p:nvGrpSpPr>
          <p:grpSpPr bwMode="auto">
            <a:xfrm>
              <a:off x="652463" y="4016377"/>
              <a:ext cx="7721600" cy="1728273"/>
              <a:chOff x="711199" y="4336108"/>
              <a:chExt cx="7532915" cy="1726719"/>
            </a:xfrm>
          </p:grpSpPr>
          <p:sp>
            <p:nvSpPr>
              <p:cNvPr id="38" name="Rounded Rectangle 37"/>
              <p:cNvSpPr/>
              <p:nvPr/>
            </p:nvSpPr>
            <p:spPr>
              <a:xfrm>
                <a:off x="740624" y="4412217"/>
                <a:ext cx="7503490" cy="165061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47118" name="Group 25"/>
              <p:cNvGrpSpPr>
                <a:grpSpLocks/>
              </p:cNvGrpSpPr>
              <p:nvPr/>
            </p:nvGrpSpPr>
            <p:grpSpPr bwMode="auto">
              <a:xfrm>
                <a:off x="711199" y="4336108"/>
                <a:ext cx="1905000" cy="387350"/>
                <a:chOff x="3505200" y="3232737"/>
                <a:chExt cx="1905000" cy="387476"/>
              </a:xfrm>
            </p:grpSpPr>
            <p:grpSp>
              <p:nvGrpSpPr>
                <p:cNvPr id="47119" name="Group 15"/>
                <p:cNvGrpSpPr>
                  <a:grpSpLocks/>
                </p:cNvGrpSpPr>
                <p:nvPr/>
              </p:nvGrpSpPr>
              <p:grpSpPr bwMode="auto">
                <a:xfrm>
                  <a:off x="3505200" y="3232737"/>
                  <a:ext cx="413658" cy="387476"/>
                  <a:chOff x="2133600" y="4870324"/>
                  <a:chExt cx="413658" cy="387476"/>
                </a:xfrm>
              </p:grpSpPr>
              <p:sp>
                <p:nvSpPr>
                  <p:cNvPr id="42"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3" name="TextBox 42"/>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2</a:t>
                    </a:r>
                  </a:p>
                </p:txBody>
              </p:sp>
            </p:grpSp>
            <p:sp>
              <p:nvSpPr>
                <p:cNvPr id="47120"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47110" name="Group 44"/>
            <p:cNvGrpSpPr>
              <a:grpSpLocks/>
            </p:cNvGrpSpPr>
            <p:nvPr/>
          </p:nvGrpSpPr>
          <p:grpSpPr bwMode="auto">
            <a:xfrm>
              <a:off x="1132115" y="4397828"/>
              <a:ext cx="6966858" cy="1200329"/>
              <a:chOff x="5660571" y="3425371"/>
              <a:chExt cx="6966858" cy="1200329"/>
            </a:xfrm>
          </p:grpSpPr>
          <p:sp>
            <p:nvSpPr>
              <p:cNvPr id="32" name="TextBox 31"/>
              <p:cNvSpPr txBox="1"/>
              <p:nvPr/>
            </p:nvSpPr>
            <p:spPr>
              <a:xfrm>
                <a:off x="5660344" y="3424807"/>
                <a:ext cx="6967537" cy="1201380"/>
              </a:xfrm>
              <a:prstGeom prst="rect">
                <a:avLst/>
              </a:prstGeom>
              <a:solidFill>
                <a:schemeClr val="accent2">
                  <a:lumMod val="20000"/>
                  <a:lumOff val="80000"/>
                </a:schemeClr>
              </a:solidFill>
            </p:spPr>
            <p:txBody>
              <a:bodyPr>
                <a:spAutoFit/>
              </a:bodyPr>
              <a:lstStyle/>
              <a:p>
                <a:pPr>
                  <a:defRPr/>
                </a:pPr>
                <a:endParaRPr lang="en-US" dirty="0">
                  <a:latin typeface="Arial" pitchFamily="34" charset="0"/>
                  <a:ea typeface="ＭＳ Ｐゴシック" pitchFamily="34" charset="-128"/>
                  <a:cs typeface="+mn-cs"/>
                </a:endParaRPr>
              </a:p>
              <a:p>
                <a:pPr>
                  <a:defRPr/>
                </a:pPr>
                <a:endParaRPr lang="en-US" dirty="0">
                  <a:latin typeface="Arial" pitchFamily="34" charset="0"/>
                  <a:ea typeface="ＭＳ Ｐゴシック" pitchFamily="34" charset="-128"/>
                  <a:cs typeface="+mn-cs"/>
                </a:endParaRPr>
              </a:p>
              <a:p>
                <a:pPr>
                  <a:defRPr/>
                </a:pPr>
                <a:endParaRPr lang="en-US" dirty="0">
                  <a:latin typeface="Arial" pitchFamily="34" charset="0"/>
                  <a:ea typeface="ＭＳ Ｐゴシック" pitchFamily="34" charset="-128"/>
                  <a:cs typeface="+mn-cs"/>
                </a:endParaRPr>
              </a:p>
              <a:p>
                <a:pPr>
                  <a:defRPr/>
                </a:pPr>
                <a:endParaRPr lang="en-US" dirty="0">
                  <a:latin typeface="Arial" pitchFamily="34" charset="0"/>
                  <a:ea typeface="ＭＳ Ｐゴシック" pitchFamily="34" charset="-128"/>
                  <a:cs typeface="+mn-cs"/>
                </a:endParaRPr>
              </a:p>
            </p:txBody>
          </p:sp>
          <p:grpSp>
            <p:nvGrpSpPr>
              <p:cNvPr id="47112" name="Group 73"/>
              <p:cNvGrpSpPr>
                <a:grpSpLocks/>
              </p:cNvGrpSpPr>
              <p:nvPr/>
            </p:nvGrpSpPr>
            <p:grpSpPr bwMode="auto">
              <a:xfrm>
                <a:off x="5675086" y="3425371"/>
                <a:ext cx="6937828" cy="1200329"/>
                <a:chOff x="5675086" y="2554514"/>
                <a:chExt cx="6937828" cy="1200329"/>
              </a:xfrm>
            </p:grpSpPr>
            <p:sp>
              <p:nvSpPr>
                <p:cNvPr id="47113" name="TextBox 33"/>
                <p:cNvSpPr txBox="1">
                  <a:spLocks noChangeArrowheads="1"/>
                </p:cNvSpPr>
                <p:nvPr/>
              </p:nvSpPr>
              <p:spPr bwMode="auto">
                <a:xfrm>
                  <a:off x="5675086" y="2554514"/>
                  <a:ext cx="522514" cy="923330"/>
                </a:xfrm>
                <a:prstGeom prst="rect">
                  <a:avLst/>
                </a:prstGeom>
                <a:noFill/>
                <a:ln w="9525">
                  <a:noFill/>
                  <a:miter lim="800000"/>
                  <a:headEnd/>
                  <a:tailEnd/>
                </a:ln>
              </p:spPr>
              <p:txBody>
                <a:bodyPr>
                  <a:spAutoFit/>
                </a:bodyPr>
                <a:lstStyle/>
                <a:p>
                  <a:endParaRPr lang="en-US"/>
                </a:p>
                <a:p>
                  <a:endParaRPr lang="en-US"/>
                </a:p>
                <a:p>
                  <a:endParaRPr lang="en-US"/>
                </a:p>
              </p:txBody>
            </p:sp>
            <p:sp>
              <p:nvSpPr>
                <p:cNvPr id="47114" name="TextBox 34"/>
                <p:cNvSpPr txBox="1">
                  <a:spLocks noChangeArrowheads="1"/>
                </p:cNvSpPr>
                <p:nvPr/>
              </p:nvSpPr>
              <p:spPr bwMode="auto">
                <a:xfrm>
                  <a:off x="6168571" y="2554514"/>
                  <a:ext cx="5253868" cy="1200329"/>
                </a:xfrm>
                <a:prstGeom prst="rect">
                  <a:avLst/>
                </a:prstGeom>
                <a:noFill/>
                <a:ln w="9525">
                  <a:noFill/>
                  <a:miter lim="800000"/>
                  <a:headEnd/>
                  <a:tailEnd/>
                </a:ln>
              </p:spPr>
              <p:txBody>
                <a:bodyPr>
                  <a:spAutoFit/>
                </a:bodyPr>
                <a:lstStyle/>
                <a:p>
                  <a:r>
                    <a:rPr lang="en-US"/>
                    <a:t>dr Cash (+A)</a:t>
                  </a:r>
                </a:p>
                <a:p>
                  <a:r>
                    <a:rPr lang="en-US"/>
                    <a:t>dr Net Unrealized Losses/Gains (-SE)</a:t>
                  </a:r>
                </a:p>
                <a:p>
                  <a:r>
                    <a:rPr lang="en-US"/>
                    <a:t>         cr    Available-for-Sale Securities (-A)</a:t>
                  </a:r>
                </a:p>
                <a:p>
                  <a:r>
                    <a:rPr lang="en-US"/>
                    <a:t>         cr    Gain on Sale of Investments(+R, +SE)</a:t>
                  </a:r>
                </a:p>
              </p:txBody>
            </p:sp>
            <p:sp>
              <p:nvSpPr>
                <p:cNvPr id="47115" name="TextBox 35"/>
                <p:cNvSpPr txBox="1">
                  <a:spLocks noChangeArrowheads="1"/>
                </p:cNvSpPr>
                <p:nvPr/>
              </p:nvSpPr>
              <p:spPr bwMode="auto">
                <a:xfrm>
                  <a:off x="11524343" y="2554514"/>
                  <a:ext cx="1088571" cy="1200329"/>
                </a:xfrm>
                <a:prstGeom prst="rect">
                  <a:avLst/>
                </a:prstGeom>
                <a:noFill/>
                <a:ln w="9525">
                  <a:noFill/>
                  <a:miter lim="800000"/>
                  <a:headEnd/>
                  <a:tailEnd/>
                </a:ln>
              </p:spPr>
              <p:txBody>
                <a:bodyPr>
                  <a:spAutoFit/>
                </a:bodyPr>
                <a:lstStyle/>
                <a:p>
                  <a:pPr algn="r"/>
                  <a:endParaRPr lang="en-US"/>
                </a:p>
                <a:p>
                  <a:pPr algn="r"/>
                  <a:endParaRPr lang="en-US"/>
                </a:p>
                <a:p>
                  <a:pPr algn="r"/>
                  <a:r>
                    <a:rPr lang="en-US"/>
                    <a:t>61</a:t>
                  </a:r>
                </a:p>
                <a:p>
                  <a:pPr algn="r"/>
                  <a:r>
                    <a:rPr lang="en-US"/>
                    <a:t>4</a:t>
                  </a:r>
                </a:p>
              </p:txBody>
            </p:sp>
            <p:sp>
              <p:nvSpPr>
                <p:cNvPr id="47116" name="TextBox 36"/>
                <p:cNvSpPr txBox="1">
                  <a:spLocks noChangeArrowheads="1"/>
                </p:cNvSpPr>
                <p:nvPr/>
              </p:nvSpPr>
              <p:spPr bwMode="auto">
                <a:xfrm>
                  <a:off x="10268856" y="2561771"/>
                  <a:ext cx="1088571" cy="923330"/>
                </a:xfrm>
                <a:prstGeom prst="rect">
                  <a:avLst/>
                </a:prstGeom>
                <a:noFill/>
                <a:ln w="9525">
                  <a:noFill/>
                  <a:miter lim="800000"/>
                  <a:headEnd/>
                  <a:tailEnd/>
                </a:ln>
              </p:spPr>
              <p:txBody>
                <a:bodyPr>
                  <a:spAutoFit/>
                </a:bodyPr>
                <a:lstStyle/>
                <a:p>
                  <a:pPr algn="r"/>
                  <a:r>
                    <a:rPr lang="en-US"/>
                    <a:t>64</a:t>
                  </a:r>
                </a:p>
                <a:p>
                  <a:pPr algn="r"/>
                  <a:r>
                    <a:rPr lang="en-US"/>
                    <a:t>1</a:t>
                  </a:r>
                </a:p>
                <a:p>
                  <a:pPr algn="r"/>
                  <a:endParaRPr lang="en-US"/>
                </a:p>
              </p:txBody>
            </p:sp>
          </p:gr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1" presetClass="entr" presetSubtype="0" fill="hold" nodeType="withEffect">
                                  <p:stCondLst>
                                    <p:cond delay="0"/>
                                  </p:stCondLst>
                                  <p:childTnLst>
                                    <p:set>
                                      <p:cBhvr>
                                        <p:cTn id="9"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3"/>
          <p:cNvSpPr>
            <a:spLocks noGrp="1"/>
          </p:cNvSpPr>
          <p:nvPr>
            <p:ph type="title"/>
          </p:nvPr>
        </p:nvSpPr>
        <p:spPr/>
        <p:txBody>
          <a:bodyPr/>
          <a:lstStyle/>
          <a:p>
            <a:pPr eaLnBrk="1" hangingPunct="1"/>
            <a:r>
              <a:rPr lang="en-US" sz="3600" smtClean="0"/>
              <a:t>Comparing Available-For-Sale and Trading Securities</a:t>
            </a:r>
          </a:p>
        </p:txBody>
      </p:sp>
      <p:sp>
        <p:nvSpPr>
          <p:cNvPr id="3" name="TextBox 2"/>
          <p:cNvSpPr txBox="1">
            <a:spLocks noChangeArrowheads="1"/>
          </p:cNvSpPr>
          <p:nvPr/>
        </p:nvSpPr>
        <p:spPr bwMode="auto">
          <a:xfrm>
            <a:off x="838200" y="1703388"/>
            <a:ext cx="7620000" cy="1016000"/>
          </a:xfrm>
          <a:prstGeom prst="rect">
            <a:avLst/>
          </a:prstGeom>
          <a:solidFill>
            <a:srgbClr val="D8D0C0"/>
          </a:solidFill>
          <a:ln w="9525">
            <a:solidFill>
              <a:srgbClr val="463E2C"/>
            </a:solidFill>
            <a:miter lim="800000"/>
            <a:headEnd/>
            <a:tailEnd/>
          </a:ln>
          <a:effectLst>
            <a:outerShdw dist="38100" dir="2700000" rotWithShape="0">
              <a:srgbClr val="808080">
                <a:alpha val="42999"/>
              </a:srgbClr>
            </a:outerShdw>
          </a:effectLst>
        </p:spPr>
        <p:txBody>
          <a:bodyPr>
            <a:spAutoFit/>
          </a:bodyPr>
          <a:lstStyle/>
          <a:p>
            <a:pPr algn="ctr">
              <a:defRPr/>
            </a:pPr>
            <a:r>
              <a:rPr lang="en-US" sz="2000" b="1" dirty="0">
                <a:solidFill>
                  <a:srgbClr val="463E2C"/>
                </a:solidFill>
                <a:latin typeface="Arial" pitchFamily="34" charset="0"/>
                <a:ea typeface="ＭＳ Ｐゴシック" pitchFamily="-65" charset="-128"/>
                <a:cs typeface="+mn-cs"/>
              </a:rPr>
              <a:t>The impact of unrealized holding gains or losses on the financial statements depends on whether an investment is a </a:t>
            </a:r>
            <a:r>
              <a:rPr lang="en-US" sz="2000" b="1" dirty="0">
                <a:solidFill>
                  <a:schemeClr val="accent1"/>
                </a:solidFill>
                <a:latin typeface="Arial" pitchFamily="34" charset="0"/>
                <a:ea typeface="ＭＳ Ｐゴシック" pitchFamily="-65" charset="-128"/>
                <a:cs typeface="+mn-cs"/>
              </a:rPr>
              <a:t>trading security</a:t>
            </a:r>
            <a:r>
              <a:rPr lang="en-US" sz="2000" b="1" dirty="0">
                <a:solidFill>
                  <a:srgbClr val="463E2C"/>
                </a:solidFill>
                <a:latin typeface="Arial" pitchFamily="34" charset="0"/>
                <a:ea typeface="ＭＳ Ｐゴシック" pitchFamily="-65" charset="-128"/>
                <a:cs typeface="+mn-cs"/>
              </a:rPr>
              <a:t> or a security </a:t>
            </a:r>
            <a:r>
              <a:rPr lang="en-US" sz="2000" b="1" dirty="0">
                <a:solidFill>
                  <a:srgbClr val="9B2D1F"/>
                </a:solidFill>
                <a:latin typeface="Arial" pitchFamily="34" charset="0"/>
                <a:ea typeface="ＭＳ Ｐゴシック" pitchFamily="-65" charset="-128"/>
                <a:cs typeface="+mn-cs"/>
              </a:rPr>
              <a:t>available-for-sale</a:t>
            </a:r>
            <a:r>
              <a:rPr lang="en-US" sz="2000" b="1" dirty="0">
                <a:solidFill>
                  <a:srgbClr val="463E2C"/>
                </a:solidFill>
                <a:latin typeface="Arial" pitchFamily="34" charset="0"/>
                <a:ea typeface="ＭＳ Ｐゴシック" pitchFamily="-65" charset="-128"/>
                <a:cs typeface="+mn-cs"/>
              </a:rPr>
              <a:t>. </a:t>
            </a:r>
          </a:p>
        </p:txBody>
      </p:sp>
      <p:sp>
        <p:nvSpPr>
          <p:cNvPr id="4" name="TextBox 3"/>
          <p:cNvSpPr txBox="1">
            <a:spLocks noChangeArrowheads="1"/>
          </p:cNvSpPr>
          <p:nvPr/>
        </p:nvSpPr>
        <p:spPr bwMode="auto">
          <a:xfrm>
            <a:off x="228600" y="2998788"/>
            <a:ext cx="4191000" cy="3478212"/>
          </a:xfrm>
          <a:prstGeom prst="rect">
            <a:avLst/>
          </a:prstGeom>
          <a:solidFill>
            <a:srgbClr val="E8DEDE"/>
          </a:solidFill>
          <a:ln w="9525">
            <a:solidFill>
              <a:srgbClr val="422E2E"/>
            </a:solidFill>
            <a:miter lim="800000"/>
            <a:headEnd/>
            <a:tailEnd/>
          </a:ln>
          <a:effectLst>
            <a:outerShdw dist="38100" dir="2700000" rotWithShape="0">
              <a:srgbClr val="808080">
                <a:alpha val="42999"/>
              </a:srgbClr>
            </a:outerShdw>
          </a:effectLst>
        </p:spPr>
        <p:txBody>
          <a:bodyPr>
            <a:spAutoFit/>
          </a:bodyPr>
          <a:lstStyle/>
          <a:p>
            <a:pPr algn="ctr">
              <a:defRPr/>
            </a:pPr>
            <a:r>
              <a:rPr lang="en-US" sz="2000" b="1" u="sng" dirty="0">
                <a:solidFill>
                  <a:schemeClr val="accent1"/>
                </a:solidFill>
                <a:latin typeface="Arial" pitchFamily="34" charset="0"/>
                <a:ea typeface="ＭＳ Ｐゴシック" pitchFamily="-65" charset="-128"/>
                <a:cs typeface="+mn-cs"/>
              </a:rPr>
              <a:t>Available-for-Sale Securities</a:t>
            </a:r>
          </a:p>
          <a:p>
            <a:pPr algn="ctr">
              <a:defRPr/>
            </a:pPr>
            <a:r>
              <a:rPr lang="en-US" sz="2000" b="1" dirty="0">
                <a:solidFill>
                  <a:srgbClr val="422E2E"/>
                </a:solidFill>
                <a:latin typeface="Arial" pitchFamily="34" charset="0"/>
                <a:ea typeface="ＭＳ Ｐゴシック" pitchFamily="-65" charset="-128"/>
                <a:cs typeface="+mn-cs"/>
              </a:rPr>
              <a:t>The unrealized gain (loss) on investments account is reported as a separate component of stockholders’ equity, under Accumulated Other Comprehensive Income. It is not reported on the income statement and does not affect net income.</a:t>
            </a:r>
          </a:p>
          <a:p>
            <a:pPr>
              <a:defRPr/>
            </a:pPr>
            <a:endParaRPr lang="en-US" sz="2000" b="1" dirty="0">
              <a:solidFill>
                <a:srgbClr val="422E2E"/>
              </a:solidFill>
              <a:latin typeface="Arial" pitchFamily="34" charset="0"/>
              <a:ea typeface="ＭＳ Ｐゴシック" pitchFamily="-65" charset="-128"/>
              <a:cs typeface="+mn-cs"/>
            </a:endParaRPr>
          </a:p>
        </p:txBody>
      </p:sp>
      <p:sp>
        <p:nvSpPr>
          <p:cNvPr id="5" name="TextBox 4"/>
          <p:cNvSpPr txBox="1">
            <a:spLocks noChangeArrowheads="1"/>
          </p:cNvSpPr>
          <p:nvPr/>
        </p:nvSpPr>
        <p:spPr bwMode="auto">
          <a:xfrm>
            <a:off x="4724400" y="2998788"/>
            <a:ext cx="4191000" cy="2862262"/>
          </a:xfrm>
          <a:prstGeom prst="rect">
            <a:avLst/>
          </a:prstGeom>
          <a:solidFill>
            <a:srgbClr val="E8DEDE"/>
          </a:solidFill>
          <a:ln w="9525">
            <a:solidFill>
              <a:srgbClr val="422E2E"/>
            </a:solidFill>
            <a:miter lim="800000"/>
            <a:headEnd/>
            <a:tailEnd/>
          </a:ln>
          <a:effectLst>
            <a:outerShdw dist="38100" dir="2700000" rotWithShape="0">
              <a:srgbClr val="808080">
                <a:alpha val="42999"/>
              </a:srgbClr>
            </a:outerShdw>
          </a:effectLst>
        </p:spPr>
        <p:txBody>
          <a:bodyPr>
            <a:spAutoFit/>
          </a:bodyPr>
          <a:lstStyle/>
          <a:p>
            <a:pPr algn="ctr">
              <a:defRPr/>
            </a:pPr>
            <a:r>
              <a:rPr lang="en-US" sz="2000" b="1" u="sng" dirty="0">
                <a:solidFill>
                  <a:srgbClr val="0042C8"/>
                </a:solidFill>
                <a:latin typeface="Arial" pitchFamily="34" charset="0"/>
                <a:ea typeface="ＭＳ Ｐゴシック" pitchFamily="-65" charset="-128"/>
                <a:cs typeface="+mn-cs"/>
              </a:rPr>
              <a:t>Trading Securities</a:t>
            </a:r>
          </a:p>
          <a:p>
            <a:pPr algn="ctr">
              <a:defRPr/>
            </a:pPr>
            <a:r>
              <a:rPr lang="en-US" sz="2000" b="1" dirty="0">
                <a:solidFill>
                  <a:srgbClr val="422E2E"/>
                </a:solidFill>
                <a:latin typeface="Arial" pitchFamily="34" charset="0"/>
                <a:ea typeface="ＭＳ Ｐゴシック" pitchFamily="-65" charset="-128"/>
                <a:cs typeface="+mn-cs"/>
              </a:rPr>
              <a:t>The unrealized gain (loss) is included in each period’s income statement. Holding gains increase income and holding losses decrease net income. The unrealized gain (loss) account is closed to retained earnings at the end of the period.  </a:t>
            </a:r>
          </a:p>
        </p:txBody>
      </p:sp>
    </p:spTree>
  </p:cSld>
  <p:clrMapOvr>
    <a:masterClrMapping/>
  </p:clrMapOvr>
  <p:transition>
    <p:strips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rot="-5400000">
            <a:off x="810419" y="4115594"/>
            <a:ext cx="606425" cy="1430337"/>
          </a:xfrm>
          <a:prstGeom prst="rect">
            <a:avLst/>
          </a:prstGeom>
          <a:noFill/>
          <a:ln w="9525">
            <a:noFill/>
            <a:miter lim="800000"/>
            <a:headEnd/>
            <a:tailEnd/>
          </a:ln>
        </p:spPr>
        <p:txBody>
          <a:bodyPr lIns="90488" tIns="44450" rIns="90488" bIns="44450">
            <a:spAutoFit/>
          </a:bodyPr>
          <a:lstStyle/>
          <a:p>
            <a:pPr algn="ctr" eaLnBrk="0" hangingPunct="0">
              <a:spcBef>
                <a:spcPct val="50000"/>
              </a:spcBef>
            </a:pPr>
            <a:r>
              <a:rPr lang="en-US" sz="8800">
                <a:solidFill>
                  <a:srgbClr val="FF0000"/>
                </a:solidFill>
              </a:rPr>
              <a:t>{</a:t>
            </a:r>
          </a:p>
        </p:txBody>
      </p:sp>
      <p:grpSp>
        <p:nvGrpSpPr>
          <p:cNvPr id="51202" name="Group 26"/>
          <p:cNvGrpSpPr>
            <a:grpSpLocks/>
          </p:cNvGrpSpPr>
          <p:nvPr/>
        </p:nvGrpSpPr>
        <p:grpSpPr bwMode="auto">
          <a:xfrm>
            <a:off x="1422400" y="5080000"/>
            <a:ext cx="7275513" cy="1179513"/>
            <a:chOff x="896" y="3200"/>
            <a:chExt cx="4583" cy="743"/>
          </a:xfrm>
        </p:grpSpPr>
        <p:sp>
          <p:nvSpPr>
            <p:cNvPr id="19459" name="Line 3"/>
            <p:cNvSpPr>
              <a:spLocks noChangeShapeType="1"/>
            </p:cNvSpPr>
            <p:nvPr/>
          </p:nvSpPr>
          <p:spPr bwMode="auto">
            <a:xfrm flipH="1" flipV="1">
              <a:off x="896" y="3200"/>
              <a:ext cx="992" cy="560"/>
            </a:xfrm>
            <a:prstGeom prst="line">
              <a:avLst/>
            </a:prstGeom>
            <a:noFill/>
            <a:ln w="50800">
              <a:solidFill>
                <a:srgbClr val="FF0000"/>
              </a:solidFill>
              <a:round/>
              <a:headEnd/>
              <a:tailEnd type="triangle" w="med" len="med"/>
            </a:ln>
            <a:effectLst>
              <a:outerShdw blurRad="63500" dist="38099" dir="2700000" algn="ctr" rotWithShape="0">
                <a:schemeClr val="tx1">
                  <a:alpha val="74998"/>
                </a:schemeClr>
              </a:outerShdw>
            </a:effectLst>
          </p:spPr>
          <p:txBody>
            <a:bodyPr wrap="none" anchor="ctr"/>
            <a:lstStyle/>
            <a:p>
              <a:pPr>
                <a:defRPr/>
              </a:pPr>
              <a:endParaRPr lang="en-US">
                <a:latin typeface="Arial" pitchFamily="-65" charset="0"/>
                <a:ea typeface="+mn-ea"/>
                <a:cs typeface="+mn-cs"/>
              </a:endParaRPr>
            </a:p>
          </p:txBody>
        </p:sp>
        <p:sp>
          <p:nvSpPr>
            <p:cNvPr id="19460" name="Rectangle 4"/>
            <p:cNvSpPr>
              <a:spLocks noChangeArrowheads="1"/>
            </p:cNvSpPr>
            <p:nvPr/>
          </p:nvSpPr>
          <p:spPr bwMode="auto">
            <a:xfrm>
              <a:off x="1835" y="3449"/>
              <a:ext cx="3644" cy="494"/>
            </a:xfrm>
            <a:prstGeom prst="rect">
              <a:avLst/>
            </a:prstGeom>
            <a:solidFill>
              <a:srgbClr val="E9FFFF"/>
            </a:solidFill>
            <a:ln w="25400">
              <a:solidFill>
                <a:srgbClr val="000000"/>
              </a:solidFill>
              <a:miter lim="800000"/>
              <a:headEnd/>
              <a:tailEnd/>
            </a:ln>
            <a:effectLst>
              <a:outerShdw blurRad="63500" dist="71842" dir="2700000" algn="ctr" rotWithShape="0">
                <a:srgbClr val="000000">
                  <a:alpha val="74998"/>
                </a:srgbClr>
              </a:outerShdw>
            </a:effectLst>
          </p:spPr>
          <p:txBody>
            <a:bodyPr lIns="90488" tIns="44450" rIns="90488" bIns="44450">
              <a:spAutoFit/>
            </a:bodyPr>
            <a:lstStyle/>
            <a:p>
              <a:pPr algn="ctr" eaLnBrk="0" hangingPunct="0">
                <a:spcBef>
                  <a:spcPct val="50000"/>
                </a:spcBef>
                <a:defRPr/>
              </a:pPr>
              <a:r>
                <a:rPr lang="en-US" sz="2200" dirty="0">
                  <a:solidFill>
                    <a:srgbClr val="0033CC"/>
                  </a:solidFill>
                  <a:latin typeface="Arial" pitchFamily="34" charset="0"/>
                  <a:ea typeface="ＭＳ Ｐゴシック" pitchFamily="-65" charset="-128"/>
                  <a:cs typeface="+mn-cs"/>
                </a:rPr>
                <a:t>In some cases, influence or control may exist with less than 20% ownership.</a:t>
              </a:r>
            </a:p>
          </p:txBody>
        </p:sp>
      </p:grpSp>
      <p:grpSp>
        <p:nvGrpSpPr>
          <p:cNvPr id="51203" name="Group 5"/>
          <p:cNvGrpSpPr>
            <a:grpSpLocks/>
          </p:cNvGrpSpPr>
          <p:nvPr/>
        </p:nvGrpSpPr>
        <p:grpSpPr bwMode="auto">
          <a:xfrm>
            <a:off x="1974850" y="1976438"/>
            <a:ext cx="4813300" cy="1022350"/>
            <a:chOff x="1244" y="1245"/>
            <a:chExt cx="3032" cy="644"/>
          </a:xfrm>
        </p:grpSpPr>
        <p:sp>
          <p:nvSpPr>
            <p:cNvPr id="51219" name="Rectangle 6"/>
            <p:cNvSpPr>
              <a:spLocks noChangeArrowheads="1"/>
            </p:cNvSpPr>
            <p:nvPr/>
          </p:nvSpPr>
          <p:spPr bwMode="auto">
            <a:xfrm>
              <a:off x="1461" y="1245"/>
              <a:ext cx="2646" cy="644"/>
            </a:xfrm>
            <a:prstGeom prst="rect">
              <a:avLst/>
            </a:prstGeom>
            <a:solidFill>
              <a:srgbClr val="CCFFFF"/>
            </a:solidFill>
            <a:ln w="12700">
              <a:solidFill>
                <a:schemeClr val="tx1"/>
              </a:solidFill>
              <a:miter lim="800000"/>
              <a:headEnd/>
              <a:tailEnd/>
            </a:ln>
          </p:spPr>
          <p:txBody>
            <a:bodyPr lIns="90488" tIns="44450" rIns="90488" bIns="44450">
              <a:spAutoFit/>
            </a:bodyPr>
            <a:lstStyle/>
            <a:p>
              <a:pPr algn="ctr" eaLnBrk="0" hangingPunct="0">
                <a:lnSpc>
                  <a:spcPct val="85000"/>
                </a:lnSpc>
                <a:spcBef>
                  <a:spcPct val="30000"/>
                </a:spcBef>
              </a:pPr>
              <a:r>
                <a:rPr lang="en-US" sz="2400" b="1">
                  <a:solidFill>
                    <a:srgbClr val="445083"/>
                  </a:solidFill>
                </a:rPr>
                <a:t>Investor Ownership of Investee Shares Outstanding</a:t>
              </a:r>
            </a:p>
          </p:txBody>
        </p:sp>
        <p:grpSp>
          <p:nvGrpSpPr>
            <p:cNvPr id="51220" name="Group 7"/>
            <p:cNvGrpSpPr>
              <a:grpSpLocks/>
            </p:cNvGrpSpPr>
            <p:nvPr/>
          </p:nvGrpSpPr>
          <p:grpSpPr bwMode="auto">
            <a:xfrm>
              <a:off x="1244" y="1571"/>
              <a:ext cx="3032" cy="0"/>
              <a:chOff x="1244" y="1571"/>
              <a:chExt cx="3032" cy="0"/>
            </a:xfrm>
          </p:grpSpPr>
          <p:sp>
            <p:nvSpPr>
              <p:cNvPr id="51221" name="Line 8"/>
              <p:cNvSpPr>
                <a:spLocks noChangeShapeType="1"/>
              </p:cNvSpPr>
              <p:nvPr/>
            </p:nvSpPr>
            <p:spPr bwMode="auto">
              <a:xfrm flipH="1">
                <a:off x="1244" y="1571"/>
                <a:ext cx="488" cy="0"/>
              </a:xfrm>
              <a:prstGeom prst="line">
                <a:avLst/>
              </a:prstGeom>
              <a:noFill/>
              <a:ln w="12700">
                <a:solidFill>
                  <a:srgbClr val="FF0000"/>
                </a:solidFill>
                <a:round/>
                <a:headEnd/>
                <a:tailEnd type="triangle" w="med" len="med"/>
              </a:ln>
            </p:spPr>
            <p:txBody>
              <a:bodyPr wrap="none" anchor="ctr"/>
              <a:lstStyle/>
              <a:p>
                <a:endParaRPr lang="en-US"/>
              </a:p>
            </p:txBody>
          </p:sp>
          <p:sp>
            <p:nvSpPr>
              <p:cNvPr id="51222" name="Line 9"/>
              <p:cNvSpPr>
                <a:spLocks noChangeShapeType="1"/>
              </p:cNvSpPr>
              <p:nvPr/>
            </p:nvSpPr>
            <p:spPr bwMode="auto">
              <a:xfrm flipH="1">
                <a:off x="3788" y="1571"/>
                <a:ext cx="488" cy="0"/>
              </a:xfrm>
              <a:prstGeom prst="line">
                <a:avLst/>
              </a:prstGeom>
              <a:noFill/>
              <a:ln w="12700">
                <a:solidFill>
                  <a:srgbClr val="FF0000"/>
                </a:solidFill>
                <a:round/>
                <a:headEnd type="triangle" w="med" len="med"/>
                <a:tailEnd/>
              </a:ln>
            </p:spPr>
            <p:txBody>
              <a:bodyPr wrap="none" anchor="ctr"/>
              <a:lstStyle/>
              <a:p>
                <a:endParaRPr lang="en-US"/>
              </a:p>
            </p:txBody>
          </p:sp>
        </p:grpSp>
      </p:grpSp>
      <p:grpSp>
        <p:nvGrpSpPr>
          <p:cNvPr id="51204" name="Group 10"/>
          <p:cNvGrpSpPr>
            <a:grpSpLocks/>
          </p:cNvGrpSpPr>
          <p:nvPr/>
        </p:nvGrpSpPr>
        <p:grpSpPr bwMode="auto">
          <a:xfrm>
            <a:off x="457200" y="4140200"/>
            <a:ext cx="8077200" cy="368300"/>
            <a:chOff x="288" y="2608"/>
            <a:chExt cx="5088" cy="232"/>
          </a:xfrm>
        </p:grpSpPr>
        <p:grpSp>
          <p:nvGrpSpPr>
            <p:cNvPr id="51213" name="Group 11"/>
            <p:cNvGrpSpPr>
              <a:grpSpLocks/>
            </p:cNvGrpSpPr>
            <p:nvPr/>
          </p:nvGrpSpPr>
          <p:grpSpPr bwMode="auto">
            <a:xfrm>
              <a:off x="288" y="2608"/>
              <a:ext cx="5088" cy="232"/>
              <a:chOff x="288" y="2608"/>
              <a:chExt cx="5088" cy="232"/>
            </a:xfrm>
          </p:grpSpPr>
          <p:sp>
            <p:nvSpPr>
              <p:cNvPr id="51215" name="Line 12"/>
              <p:cNvSpPr>
                <a:spLocks noChangeShapeType="1"/>
              </p:cNvSpPr>
              <p:nvPr/>
            </p:nvSpPr>
            <p:spPr bwMode="auto">
              <a:xfrm>
                <a:off x="292" y="2724"/>
                <a:ext cx="5080" cy="0"/>
              </a:xfrm>
              <a:prstGeom prst="line">
                <a:avLst/>
              </a:prstGeom>
              <a:noFill/>
              <a:ln w="12700">
                <a:solidFill>
                  <a:srgbClr val="FF0000"/>
                </a:solidFill>
                <a:round/>
                <a:headEnd/>
                <a:tailEnd/>
              </a:ln>
            </p:spPr>
            <p:txBody>
              <a:bodyPr wrap="none" anchor="ctr"/>
              <a:lstStyle/>
              <a:p>
                <a:endParaRPr lang="en-US"/>
              </a:p>
            </p:txBody>
          </p:sp>
          <p:sp>
            <p:nvSpPr>
              <p:cNvPr id="51216" name="Line 13"/>
              <p:cNvSpPr>
                <a:spLocks noChangeShapeType="1"/>
              </p:cNvSpPr>
              <p:nvPr/>
            </p:nvSpPr>
            <p:spPr bwMode="auto">
              <a:xfrm>
                <a:off x="288" y="2608"/>
                <a:ext cx="0" cy="232"/>
              </a:xfrm>
              <a:prstGeom prst="line">
                <a:avLst/>
              </a:prstGeom>
              <a:noFill/>
              <a:ln w="12700">
                <a:solidFill>
                  <a:srgbClr val="445083"/>
                </a:solidFill>
                <a:round/>
                <a:headEnd/>
                <a:tailEnd/>
              </a:ln>
            </p:spPr>
            <p:txBody>
              <a:bodyPr wrap="none" anchor="ctr"/>
              <a:lstStyle/>
              <a:p>
                <a:endParaRPr lang="en-US"/>
              </a:p>
            </p:txBody>
          </p:sp>
          <p:sp>
            <p:nvSpPr>
              <p:cNvPr id="51217" name="Line 14"/>
              <p:cNvSpPr>
                <a:spLocks noChangeShapeType="1"/>
              </p:cNvSpPr>
              <p:nvPr/>
            </p:nvSpPr>
            <p:spPr bwMode="auto">
              <a:xfrm>
                <a:off x="5376" y="2608"/>
                <a:ext cx="0" cy="232"/>
              </a:xfrm>
              <a:prstGeom prst="line">
                <a:avLst/>
              </a:prstGeom>
              <a:noFill/>
              <a:ln w="12700">
                <a:solidFill>
                  <a:srgbClr val="445083"/>
                </a:solidFill>
                <a:round/>
                <a:headEnd/>
                <a:tailEnd/>
              </a:ln>
            </p:spPr>
            <p:txBody>
              <a:bodyPr wrap="none" anchor="ctr"/>
              <a:lstStyle/>
              <a:p>
                <a:endParaRPr lang="en-US"/>
              </a:p>
            </p:txBody>
          </p:sp>
          <p:sp>
            <p:nvSpPr>
              <p:cNvPr id="51218" name="Line 15"/>
              <p:cNvSpPr>
                <a:spLocks noChangeShapeType="1"/>
              </p:cNvSpPr>
              <p:nvPr/>
            </p:nvSpPr>
            <p:spPr bwMode="auto">
              <a:xfrm>
                <a:off x="2832" y="2608"/>
                <a:ext cx="0" cy="232"/>
              </a:xfrm>
              <a:prstGeom prst="line">
                <a:avLst/>
              </a:prstGeom>
              <a:noFill/>
              <a:ln w="12700">
                <a:solidFill>
                  <a:srgbClr val="445083"/>
                </a:solidFill>
                <a:round/>
                <a:headEnd/>
                <a:tailEnd/>
              </a:ln>
            </p:spPr>
            <p:txBody>
              <a:bodyPr wrap="none" anchor="ctr"/>
              <a:lstStyle/>
              <a:p>
                <a:endParaRPr lang="en-US"/>
              </a:p>
            </p:txBody>
          </p:sp>
        </p:grpSp>
        <p:sp>
          <p:nvSpPr>
            <p:cNvPr id="51214" name="Line 16"/>
            <p:cNvSpPr>
              <a:spLocks noChangeShapeType="1"/>
            </p:cNvSpPr>
            <p:nvPr/>
          </p:nvSpPr>
          <p:spPr bwMode="auto">
            <a:xfrm>
              <a:off x="1296" y="2608"/>
              <a:ext cx="0" cy="232"/>
            </a:xfrm>
            <a:prstGeom prst="line">
              <a:avLst/>
            </a:prstGeom>
            <a:noFill/>
            <a:ln w="12700">
              <a:solidFill>
                <a:srgbClr val="445083"/>
              </a:solidFill>
              <a:round/>
              <a:headEnd/>
              <a:tailEnd/>
            </a:ln>
          </p:spPr>
          <p:txBody>
            <a:bodyPr wrap="none" anchor="ctr"/>
            <a:lstStyle/>
            <a:p>
              <a:endParaRPr lang="en-US"/>
            </a:p>
          </p:txBody>
        </p:sp>
      </p:grpSp>
      <p:sp>
        <p:nvSpPr>
          <p:cNvPr id="51205" name="Rectangle 17"/>
          <p:cNvSpPr>
            <a:spLocks noChangeArrowheads="1"/>
          </p:cNvSpPr>
          <p:nvPr/>
        </p:nvSpPr>
        <p:spPr bwMode="auto">
          <a:xfrm>
            <a:off x="147638" y="4567238"/>
            <a:ext cx="695325" cy="466725"/>
          </a:xfrm>
          <a:prstGeom prst="rect">
            <a:avLst/>
          </a:prstGeom>
          <a:noFill/>
          <a:ln w="9525">
            <a:noFill/>
            <a:miter lim="800000"/>
            <a:headEnd/>
            <a:tailEnd/>
          </a:ln>
        </p:spPr>
        <p:txBody>
          <a:bodyPr lIns="90488" tIns="44450" rIns="90488" bIns="44450">
            <a:spAutoFit/>
          </a:bodyPr>
          <a:lstStyle/>
          <a:p>
            <a:pPr algn="ctr" eaLnBrk="0" hangingPunct="0">
              <a:spcBef>
                <a:spcPct val="50000"/>
              </a:spcBef>
            </a:pPr>
            <a:r>
              <a:rPr lang="en-US" sz="2400" b="1">
                <a:solidFill>
                  <a:srgbClr val="445083"/>
                </a:solidFill>
              </a:rPr>
              <a:t>0%</a:t>
            </a:r>
          </a:p>
        </p:txBody>
      </p:sp>
      <p:sp>
        <p:nvSpPr>
          <p:cNvPr id="51206" name="Rectangle 18"/>
          <p:cNvSpPr>
            <a:spLocks noChangeArrowheads="1"/>
          </p:cNvSpPr>
          <p:nvPr/>
        </p:nvSpPr>
        <p:spPr bwMode="auto">
          <a:xfrm>
            <a:off x="1747838" y="4567238"/>
            <a:ext cx="847725" cy="466725"/>
          </a:xfrm>
          <a:prstGeom prst="rect">
            <a:avLst/>
          </a:prstGeom>
          <a:noFill/>
          <a:ln w="9525">
            <a:noFill/>
            <a:miter lim="800000"/>
            <a:headEnd/>
            <a:tailEnd/>
          </a:ln>
        </p:spPr>
        <p:txBody>
          <a:bodyPr lIns="90488" tIns="44450" rIns="90488" bIns="44450">
            <a:spAutoFit/>
          </a:bodyPr>
          <a:lstStyle/>
          <a:p>
            <a:pPr algn="ctr" eaLnBrk="0" hangingPunct="0">
              <a:spcBef>
                <a:spcPct val="50000"/>
              </a:spcBef>
            </a:pPr>
            <a:r>
              <a:rPr lang="en-US" sz="2400" b="1">
                <a:solidFill>
                  <a:srgbClr val="445083"/>
                </a:solidFill>
              </a:rPr>
              <a:t>20%</a:t>
            </a:r>
          </a:p>
        </p:txBody>
      </p:sp>
      <p:sp>
        <p:nvSpPr>
          <p:cNvPr id="51207" name="Rectangle 19"/>
          <p:cNvSpPr>
            <a:spLocks noChangeArrowheads="1"/>
          </p:cNvSpPr>
          <p:nvPr/>
        </p:nvSpPr>
        <p:spPr bwMode="auto">
          <a:xfrm>
            <a:off x="4186238" y="4567238"/>
            <a:ext cx="847725" cy="466725"/>
          </a:xfrm>
          <a:prstGeom prst="rect">
            <a:avLst/>
          </a:prstGeom>
          <a:noFill/>
          <a:ln w="9525">
            <a:noFill/>
            <a:miter lim="800000"/>
            <a:headEnd/>
            <a:tailEnd/>
          </a:ln>
        </p:spPr>
        <p:txBody>
          <a:bodyPr lIns="90488" tIns="44450" rIns="90488" bIns="44450">
            <a:spAutoFit/>
          </a:bodyPr>
          <a:lstStyle/>
          <a:p>
            <a:pPr algn="ctr" eaLnBrk="0" hangingPunct="0">
              <a:spcBef>
                <a:spcPct val="50000"/>
              </a:spcBef>
            </a:pPr>
            <a:r>
              <a:rPr lang="en-US" sz="2400" b="1">
                <a:solidFill>
                  <a:srgbClr val="445083"/>
                </a:solidFill>
              </a:rPr>
              <a:t>50%</a:t>
            </a:r>
          </a:p>
        </p:txBody>
      </p:sp>
      <p:sp>
        <p:nvSpPr>
          <p:cNvPr id="51208" name="Rectangle 20"/>
          <p:cNvSpPr>
            <a:spLocks noChangeArrowheads="1"/>
          </p:cNvSpPr>
          <p:nvPr/>
        </p:nvSpPr>
        <p:spPr bwMode="auto">
          <a:xfrm>
            <a:off x="7996238" y="4567238"/>
            <a:ext cx="1000125" cy="466725"/>
          </a:xfrm>
          <a:prstGeom prst="rect">
            <a:avLst/>
          </a:prstGeom>
          <a:noFill/>
          <a:ln w="9525">
            <a:noFill/>
            <a:miter lim="800000"/>
            <a:headEnd/>
            <a:tailEnd/>
          </a:ln>
        </p:spPr>
        <p:txBody>
          <a:bodyPr lIns="90488" tIns="44450" rIns="90488" bIns="44450">
            <a:spAutoFit/>
          </a:bodyPr>
          <a:lstStyle/>
          <a:p>
            <a:pPr algn="ctr" eaLnBrk="0" hangingPunct="0">
              <a:spcBef>
                <a:spcPct val="50000"/>
              </a:spcBef>
            </a:pPr>
            <a:r>
              <a:rPr lang="en-US" sz="2400" b="1">
                <a:solidFill>
                  <a:srgbClr val="445083"/>
                </a:solidFill>
              </a:rPr>
              <a:t>100%</a:t>
            </a:r>
          </a:p>
        </p:txBody>
      </p:sp>
      <p:sp>
        <p:nvSpPr>
          <p:cNvPr id="51209" name="Rectangle 21"/>
          <p:cNvSpPr>
            <a:spLocks noChangeArrowheads="1"/>
          </p:cNvSpPr>
          <p:nvPr/>
        </p:nvSpPr>
        <p:spPr bwMode="auto">
          <a:xfrm>
            <a:off x="452438" y="2743200"/>
            <a:ext cx="1533525" cy="1566863"/>
          </a:xfrm>
          <a:prstGeom prst="rect">
            <a:avLst/>
          </a:prstGeom>
          <a:solidFill>
            <a:srgbClr val="FFFF99"/>
          </a:solidFill>
          <a:ln w="12700">
            <a:solidFill>
              <a:srgbClr val="000000"/>
            </a:solidFill>
            <a:miter lim="800000"/>
            <a:headEnd/>
            <a:tailEnd/>
          </a:ln>
        </p:spPr>
        <p:txBody>
          <a:bodyPr lIns="90488" tIns="44450" rIns="90488" bIns="44450">
            <a:spAutoFit/>
          </a:bodyPr>
          <a:lstStyle/>
          <a:p>
            <a:pPr algn="ctr" eaLnBrk="0" hangingPunct="0">
              <a:spcBef>
                <a:spcPct val="50000"/>
              </a:spcBef>
            </a:pPr>
            <a:r>
              <a:rPr lang="en-US" sz="2400" b="1">
                <a:solidFill>
                  <a:srgbClr val="663300"/>
                </a:solidFill>
              </a:rPr>
              <a:t>Cost or Fair Value Method</a:t>
            </a:r>
          </a:p>
        </p:txBody>
      </p:sp>
      <p:sp>
        <p:nvSpPr>
          <p:cNvPr id="51210" name="Rectangle 22"/>
          <p:cNvSpPr>
            <a:spLocks noChangeArrowheads="1"/>
          </p:cNvSpPr>
          <p:nvPr/>
        </p:nvSpPr>
        <p:spPr bwMode="auto">
          <a:xfrm>
            <a:off x="2128838" y="3424238"/>
            <a:ext cx="2066925" cy="819150"/>
          </a:xfrm>
          <a:prstGeom prst="rect">
            <a:avLst/>
          </a:prstGeom>
          <a:solidFill>
            <a:srgbClr val="FFFF99"/>
          </a:solidFill>
          <a:ln w="12700">
            <a:solidFill>
              <a:srgbClr val="000000"/>
            </a:solidFill>
            <a:miter lim="800000"/>
            <a:headEnd/>
            <a:tailEnd/>
          </a:ln>
        </p:spPr>
        <p:txBody>
          <a:bodyPr lIns="90488" tIns="44450" rIns="90488" bIns="44450">
            <a:spAutoFit/>
          </a:bodyPr>
          <a:lstStyle/>
          <a:p>
            <a:pPr algn="ctr" eaLnBrk="0" hangingPunct="0">
              <a:spcBef>
                <a:spcPct val="50000"/>
              </a:spcBef>
            </a:pPr>
            <a:r>
              <a:rPr lang="en-US" sz="2400" b="1">
                <a:solidFill>
                  <a:srgbClr val="663300"/>
                </a:solidFill>
              </a:rPr>
              <a:t>Equity Method</a:t>
            </a:r>
          </a:p>
        </p:txBody>
      </p:sp>
      <p:sp>
        <p:nvSpPr>
          <p:cNvPr id="51211" name="Rectangle 23"/>
          <p:cNvSpPr>
            <a:spLocks noChangeArrowheads="1"/>
          </p:cNvSpPr>
          <p:nvPr/>
        </p:nvSpPr>
        <p:spPr bwMode="auto">
          <a:xfrm>
            <a:off x="4719638" y="3424238"/>
            <a:ext cx="3590925" cy="819150"/>
          </a:xfrm>
          <a:prstGeom prst="rect">
            <a:avLst/>
          </a:prstGeom>
          <a:solidFill>
            <a:srgbClr val="FFFF99"/>
          </a:solidFill>
          <a:ln w="12700">
            <a:solidFill>
              <a:srgbClr val="000000"/>
            </a:solidFill>
            <a:miter lim="800000"/>
            <a:headEnd/>
            <a:tailEnd/>
          </a:ln>
        </p:spPr>
        <p:txBody>
          <a:bodyPr lIns="90488" tIns="44450" rIns="90488" bIns="44450">
            <a:spAutoFit/>
          </a:bodyPr>
          <a:lstStyle/>
          <a:p>
            <a:pPr algn="ctr" eaLnBrk="0" hangingPunct="0">
              <a:spcBef>
                <a:spcPct val="50000"/>
              </a:spcBef>
            </a:pPr>
            <a:r>
              <a:rPr lang="en-US" sz="2400" b="1">
                <a:solidFill>
                  <a:srgbClr val="663300"/>
                </a:solidFill>
              </a:rPr>
              <a:t>Consolidated Financial Statements</a:t>
            </a:r>
          </a:p>
        </p:txBody>
      </p:sp>
      <p:sp>
        <p:nvSpPr>
          <p:cNvPr id="51212" name="Rectangle 25"/>
          <p:cNvSpPr>
            <a:spLocks noGrp="1" noChangeArrowheads="1"/>
          </p:cNvSpPr>
          <p:nvPr>
            <p:ph type="title"/>
          </p:nvPr>
        </p:nvSpPr>
        <p:spPr/>
        <p:txBody>
          <a:bodyPr/>
          <a:lstStyle/>
          <a:p>
            <a:r>
              <a:rPr lang="en-US" sz="3800" smtClean="0">
                <a:ea typeface="ＭＳ Ｐゴシック"/>
                <a:cs typeface="ＭＳ Ｐゴシック"/>
              </a:rPr>
              <a:t>Accounting for Influential Investments</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wipe(down)">
                                      <p:cBhvr>
                                        <p:cTn id="7"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ChangeArrowheads="1"/>
          </p:cNvSpPr>
          <p:nvPr/>
        </p:nvSpPr>
        <p:spPr bwMode="auto">
          <a:xfrm rot="-5400000">
            <a:off x="2880519" y="3734594"/>
            <a:ext cx="606425" cy="2252663"/>
          </a:xfrm>
          <a:prstGeom prst="rect">
            <a:avLst/>
          </a:prstGeom>
          <a:noFill/>
          <a:ln w="9525">
            <a:noFill/>
            <a:miter lim="800000"/>
            <a:headEnd/>
            <a:tailEnd/>
          </a:ln>
        </p:spPr>
        <p:txBody>
          <a:bodyPr lIns="90488" tIns="44450" rIns="90488" bIns="44450">
            <a:spAutoFit/>
          </a:bodyPr>
          <a:lstStyle/>
          <a:p>
            <a:pPr algn="ctr" eaLnBrk="0" hangingPunct="0">
              <a:spcBef>
                <a:spcPct val="50000"/>
              </a:spcBef>
            </a:pPr>
            <a:r>
              <a:rPr lang="en-US" sz="14200">
                <a:solidFill>
                  <a:srgbClr val="FF0000"/>
                </a:solidFill>
              </a:rPr>
              <a:t>{</a:t>
            </a:r>
          </a:p>
        </p:txBody>
      </p:sp>
      <p:sp>
        <p:nvSpPr>
          <p:cNvPr id="53250" name="Rectangle 3"/>
          <p:cNvSpPr>
            <a:spLocks noChangeArrowheads="1"/>
          </p:cNvSpPr>
          <p:nvPr/>
        </p:nvSpPr>
        <p:spPr bwMode="auto">
          <a:xfrm>
            <a:off x="228600" y="5311775"/>
            <a:ext cx="7021513" cy="844550"/>
          </a:xfrm>
          <a:prstGeom prst="rect">
            <a:avLst/>
          </a:prstGeom>
          <a:solidFill>
            <a:srgbClr val="AD6900"/>
          </a:solidFill>
          <a:ln w="25400">
            <a:solidFill>
              <a:srgbClr val="000000"/>
            </a:solidFill>
            <a:miter lim="800000"/>
            <a:headEnd/>
            <a:tailEnd/>
          </a:ln>
        </p:spPr>
        <p:txBody>
          <a:bodyPr lIns="90488" tIns="44450" rIns="90488" bIns="44450">
            <a:spAutoFit/>
          </a:bodyPr>
          <a:lstStyle/>
          <a:p>
            <a:pPr algn="ctr" eaLnBrk="0" hangingPunct="0">
              <a:spcBef>
                <a:spcPct val="50000"/>
              </a:spcBef>
            </a:pPr>
            <a:r>
              <a:rPr lang="en-US" sz="2400">
                <a:solidFill>
                  <a:srgbClr val="FCFEB9"/>
                </a:solidFill>
              </a:rPr>
              <a:t>Significant influence is generally assumed with 20% to 50% ownership.</a:t>
            </a:r>
          </a:p>
        </p:txBody>
      </p:sp>
      <p:grpSp>
        <p:nvGrpSpPr>
          <p:cNvPr id="53251" name="Group 4"/>
          <p:cNvGrpSpPr>
            <a:grpSpLocks/>
          </p:cNvGrpSpPr>
          <p:nvPr/>
        </p:nvGrpSpPr>
        <p:grpSpPr bwMode="auto">
          <a:xfrm>
            <a:off x="1974850" y="1976438"/>
            <a:ext cx="4813300" cy="1022350"/>
            <a:chOff x="1244" y="1245"/>
            <a:chExt cx="3032" cy="644"/>
          </a:xfrm>
        </p:grpSpPr>
        <p:sp>
          <p:nvSpPr>
            <p:cNvPr id="53267" name="Rectangle 5"/>
            <p:cNvSpPr>
              <a:spLocks noChangeArrowheads="1"/>
            </p:cNvSpPr>
            <p:nvPr/>
          </p:nvSpPr>
          <p:spPr bwMode="auto">
            <a:xfrm>
              <a:off x="1461" y="1245"/>
              <a:ext cx="2646" cy="644"/>
            </a:xfrm>
            <a:prstGeom prst="rect">
              <a:avLst/>
            </a:prstGeom>
            <a:solidFill>
              <a:srgbClr val="CCFFFF"/>
            </a:solidFill>
            <a:ln w="12700">
              <a:solidFill>
                <a:srgbClr val="000000"/>
              </a:solidFill>
              <a:miter lim="800000"/>
              <a:headEnd/>
              <a:tailEnd/>
            </a:ln>
          </p:spPr>
          <p:txBody>
            <a:bodyPr lIns="90488" tIns="44450" rIns="90488" bIns="44450">
              <a:spAutoFit/>
            </a:bodyPr>
            <a:lstStyle/>
            <a:p>
              <a:pPr algn="ctr" eaLnBrk="0" hangingPunct="0">
                <a:lnSpc>
                  <a:spcPct val="85000"/>
                </a:lnSpc>
                <a:spcBef>
                  <a:spcPct val="30000"/>
                </a:spcBef>
              </a:pPr>
              <a:r>
                <a:rPr lang="en-US" sz="2400" b="1">
                  <a:solidFill>
                    <a:srgbClr val="445083"/>
                  </a:solidFill>
                </a:rPr>
                <a:t>Investor Ownership of Investee Shares Outstanding</a:t>
              </a:r>
            </a:p>
          </p:txBody>
        </p:sp>
        <p:grpSp>
          <p:nvGrpSpPr>
            <p:cNvPr id="53268" name="Group 6"/>
            <p:cNvGrpSpPr>
              <a:grpSpLocks/>
            </p:cNvGrpSpPr>
            <p:nvPr/>
          </p:nvGrpSpPr>
          <p:grpSpPr bwMode="auto">
            <a:xfrm>
              <a:off x="1244" y="1571"/>
              <a:ext cx="3032" cy="0"/>
              <a:chOff x="1244" y="1571"/>
              <a:chExt cx="3032" cy="0"/>
            </a:xfrm>
          </p:grpSpPr>
          <p:sp>
            <p:nvSpPr>
              <p:cNvPr id="53269" name="Line 7"/>
              <p:cNvSpPr>
                <a:spLocks noChangeShapeType="1"/>
              </p:cNvSpPr>
              <p:nvPr/>
            </p:nvSpPr>
            <p:spPr bwMode="auto">
              <a:xfrm flipH="1">
                <a:off x="1244" y="1571"/>
                <a:ext cx="488" cy="0"/>
              </a:xfrm>
              <a:prstGeom prst="line">
                <a:avLst/>
              </a:prstGeom>
              <a:noFill/>
              <a:ln w="12700">
                <a:solidFill>
                  <a:srgbClr val="FF0000"/>
                </a:solidFill>
                <a:round/>
                <a:headEnd/>
                <a:tailEnd type="triangle" w="med" len="med"/>
              </a:ln>
            </p:spPr>
            <p:txBody>
              <a:bodyPr wrap="none" anchor="ctr"/>
              <a:lstStyle/>
              <a:p>
                <a:endParaRPr lang="en-US"/>
              </a:p>
            </p:txBody>
          </p:sp>
          <p:sp>
            <p:nvSpPr>
              <p:cNvPr id="53270" name="Line 8"/>
              <p:cNvSpPr>
                <a:spLocks noChangeShapeType="1"/>
              </p:cNvSpPr>
              <p:nvPr/>
            </p:nvSpPr>
            <p:spPr bwMode="auto">
              <a:xfrm flipH="1">
                <a:off x="3788" y="1571"/>
                <a:ext cx="488" cy="0"/>
              </a:xfrm>
              <a:prstGeom prst="line">
                <a:avLst/>
              </a:prstGeom>
              <a:noFill/>
              <a:ln w="12700">
                <a:solidFill>
                  <a:srgbClr val="FF0000"/>
                </a:solidFill>
                <a:round/>
                <a:headEnd type="triangle" w="med" len="med"/>
                <a:tailEnd/>
              </a:ln>
            </p:spPr>
            <p:txBody>
              <a:bodyPr wrap="none" anchor="ctr"/>
              <a:lstStyle/>
              <a:p>
                <a:endParaRPr lang="en-US"/>
              </a:p>
            </p:txBody>
          </p:sp>
        </p:grpSp>
      </p:grpSp>
      <p:grpSp>
        <p:nvGrpSpPr>
          <p:cNvPr id="53252" name="Group 9"/>
          <p:cNvGrpSpPr>
            <a:grpSpLocks/>
          </p:cNvGrpSpPr>
          <p:nvPr/>
        </p:nvGrpSpPr>
        <p:grpSpPr bwMode="auto">
          <a:xfrm>
            <a:off x="457200" y="4140200"/>
            <a:ext cx="8077200" cy="368300"/>
            <a:chOff x="288" y="2608"/>
            <a:chExt cx="5088" cy="232"/>
          </a:xfrm>
        </p:grpSpPr>
        <p:grpSp>
          <p:nvGrpSpPr>
            <p:cNvPr id="53261" name="Group 10"/>
            <p:cNvGrpSpPr>
              <a:grpSpLocks/>
            </p:cNvGrpSpPr>
            <p:nvPr/>
          </p:nvGrpSpPr>
          <p:grpSpPr bwMode="auto">
            <a:xfrm>
              <a:off x="288" y="2608"/>
              <a:ext cx="5088" cy="232"/>
              <a:chOff x="288" y="2608"/>
              <a:chExt cx="5088" cy="232"/>
            </a:xfrm>
          </p:grpSpPr>
          <p:sp>
            <p:nvSpPr>
              <p:cNvPr id="53263" name="Line 11"/>
              <p:cNvSpPr>
                <a:spLocks noChangeShapeType="1"/>
              </p:cNvSpPr>
              <p:nvPr/>
            </p:nvSpPr>
            <p:spPr bwMode="auto">
              <a:xfrm>
                <a:off x="292" y="2724"/>
                <a:ext cx="5080" cy="0"/>
              </a:xfrm>
              <a:prstGeom prst="line">
                <a:avLst/>
              </a:prstGeom>
              <a:noFill/>
              <a:ln w="12700">
                <a:solidFill>
                  <a:srgbClr val="FF0000"/>
                </a:solidFill>
                <a:round/>
                <a:headEnd/>
                <a:tailEnd/>
              </a:ln>
            </p:spPr>
            <p:txBody>
              <a:bodyPr wrap="none" anchor="ctr"/>
              <a:lstStyle/>
              <a:p>
                <a:endParaRPr lang="en-US"/>
              </a:p>
            </p:txBody>
          </p:sp>
          <p:sp>
            <p:nvSpPr>
              <p:cNvPr id="53264" name="Line 12"/>
              <p:cNvSpPr>
                <a:spLocks noChangeShapeType="1"/>
              </p:cNvSpPr>
              <p:nvPr/>
            </p:nvSpPr>
            <p:spPr bwMode="auto">
              <a:xfrm>
                <a:off x="288" y="2608"/>
                <a:ext cx="0" cy="232"/>
              </a:xfrm>
              <a:prstGeom prst="line">
                <a:avLst/>
              </a:prstGeom>
              <a:noFill/>
              <a:ln w="12700">
                <a:solidFill>
                  <a:srgbClr val="445083"/>
                </a:solidFill>
                <a:round/>
                <a:headEnd/>
                <a:tailEnd/>
              </a:ln>
            </p:spPr>
            <p:txBody>
              <a:bodyPr wrap="none" anchor="ctr"/>
              <a:lstStyle/>
              <a:p>
                <a:endParaRPr lang="en-US"/>
              </a:p>
            </p:txBody>
          </p:sp>
          <p:sp>
            <p:nvSpPr>
              <p:cNvPr id="53265" name="Line 13"/>
              <p:cNvSpPr>
                <a:spLocks noChangeShapeType="1"/>
              </p:cNvSpPr>
              <p:nvPr/>
            </p:nvSpPr>
            <p:spPr bwMode="auto">
              <a:xfrm>
                <a:off x="5376" y="2608"/>
                <a:ext cx="0" cy="232"/>
              </a:xfrm>
              <a:prstGeom prst="line">
                <a:avLst/>
              </a:prstGeom>
              <a:noFill/>
              <a:ln w="12700">
                <a:solidFill>
                  <a:srgbClr val="445083"/>
                </a:solidFill>
                <a:round/>
                <a:headEnd/>
                <a:tailEnd/>
              </a:ln>
            </p:spPr>
            <p:txBody>
              <a:bodyPr wrap="none" anchor="ctr"/>
              <a:lstStyle/>
              <a:p>
                <a:endParaRPr lang="en-US"/>
              </a:p>
            </p:txBody>
          </p:sp>
          <p:sp>
            <p:nvSpPr>
              <p:cNvPr id="53266" name="Line 14"/>
              <p:cNvSpPr>
                <a:spLocks noChangeShapeType="1"/>
              </p:cNvSpPr>
              <p:nvPr/>
            </p:nvSpPr>
            <p:spPr bwMode="auto">
              <a:xfrm>
                <a:off x="2832" y="2608"/>
                <a:ext cx="0" cy="232"/>
              </a:xfrm>
              <a:prstGeom prst="line">
                <a:avLst/>
              </a:prstGeom>
              <a:noFill/>
              <a:ln w="12700">
                <a:solidFill>
                  <a:srgbClr val="445083"/>
                </a:solidFill>
                <a:round/>
                <a:headEnd/>
                <a:tailEnd/>
              </a:ln>
            </p:spPr>
            <p:txBody>
              <a:bodyPr wrap="none" anchor="ctr"/>
              <a:lstStyle/>
              <a:p>
                <a:endParaRPr lang="en-US"/>
              </a:p>
            </p:txBody>
          </p:sp>
        </p:grpSp>
        <p:sp>
          <p:nvSpPr>
            <p:cNvPr id="53262" name="Line 15"/>
            <p:cNvSpPr>
              <a:spLocks noChangeShapeType="1"/>
            </p:cNvSpPr>
            <p:nvPr/>
          </p:nvSpPr>
          <p:spPr bwMode="auto">
            <a:xfrm>
              <a:off x="1296" y="2608"/>
              <a:ext cx="0" cy="232"/>
            </a:xfrm>
            <a:prstGeom prst="line">
              <a:avLst/>
            </a:prstGeom>
            <a:noFill/>
            <a:ln w="12700">
              <a:solidFill>
                <a:srgbClr val="445083"/>
              </a:solidFill>
              <a:round/>
              <a:headEnd/>
              <a:tailEnd/>
            </a:ln>
          </p:spPr>
          <p:txBody>
            <a:bodyPr wrap="none" anchor="ctr"/>
            <a:lstStyle/>
            <a:p>
              <a:endParaRPr lang="en-US"/>
            </a:p>
          </p:txBody>
        </p:sp>
      </p:grpSp>
      <p:sp>
        <p:nvSpPr>
          <p:cNvPr id="53253" name="Rectangle 16"/>
          <p:cNvSpPr>
            <a:spLocks noChangeArrowheads="1"/>
          </p:cNvSpPr>
          <p:nvPr/>
        </p:nvSpPr>
        <p:spPr bwMode="auto">
          <a:xfrm>
            <a:off x="147638" y="4567238"/>
            <a:ext cx="695325" cy="454025"/>
          </a:xfrm>
          <a:prstGeom prst="rect">
            <a:avLst/>
          </a:prstGeom>
          <a:noFill/>
          <a:ln w="9525">
            <a:noFill/>
            <a:miter lim="800000"/>
            <a:headEnd/>
            <a:tailEnd/>
          </a:ln>
        </p:spPr>
        <p:txBody>
          <a:bodyPr lIns="90488" tIns="44450" rIns="90488" bIns="44450">
            <a:spAutoFit/>
          </a:bodyPr>
          <a:lstStyle/>
          <a:p>
            <a:pPr algn="ctr" eaLnBrk="0" hangingPunct="0">
              <a:spcBef>
                <a:spcPct val="50000"/>
              </a:spcBef>
            </a:pPr>
            <a:r>
              <a:rPr lang="en-US" sz="2400" b="1">
                <a:solidFill>
                  <a:srgbClr val="445083"/>
                </a:solidFill>
              </a:rPr>
              <a:t>0%</a:t>
            </a:r>
          </a:p>
        </p:txBody>
      </p:sp>
      <p:sp>
        <p:nvSpPr>
          <p:cNvPr id="53254" name="Rectangle 17"/>
          <p:cNvSpPr>
            <a:spLocks noChangeArrowheads="1"/>
          </p:cNvSpPr>
          <p:nvPr/>
        </p:nvSpPr>
        <p:spPr bwMode="auto">
          <a:xfrm>
            <a:off x="1747838" y="4567238"/>
            <a:ext cx="847725" cy="454025"/>
          </a:xfrm>
          <a:prstGeom prst="rect">
            <a:avLst/>
          </a:prstGeom>
          <a:noFill/>
          <a:ln w="9525">
            <a:noFill/>
            <a:miter lim="800000"/>
            <a:headEnd/>
            <a:tailEnd/>
          </a:ln>
        </p:spPr>
        <p:txBody>
          <a:bodyPr lIns="90488" tIns="44450" rIns="90488" bIns="44450">
            <a:spAutoFit/>
          </a:bodyPr>
          <a:lstStyle/>
          <a:p>
            <a:pPr algn="ctr" eaLnBrk="0" hangingPunct="0">
              <a:spcBef>
                <a:spcPct val="50000"/>
              </a:spcBef>
            </a:pPr>
            <a:r>
              <a:rPr lang="en-US" sz="2400" b="1">
                <a:solidFill>
                  <a:srgbClr val="445083"/>
                </a:solidFill>
              </a:rPr>
              <a:t>20%</a:t>
            </a:r>
          </a:p>
        </p:txBody>
      </p:sp>
      <p:sp>
        <p:nvSpPr>
          <p:cNvPr id="53255" name="Rectangle 18"/>
          <p:cNvSpPr>
            <a:spLocks noChangeArrowheads="1"/>
          </p:cNvSpPr>
          <p:nvPr/>
        </p:nvSpPr>
        <p:spPr bwMode="auto">
          <a:xfrm>
            <a:off x="4186238" y="4567238"/>
            <a:ext cx="847725" cy="454025"/>
          </a:xfrm>
          <a:prstGeom prst="rect">
            <a:avLst/>
          </a:prstGeom>
          <a:noFill/>
          <a:ln w="9525">
            <a:noFill/>
            <a:miter lim="800000"/>
            <a:headEnd/>
            <a:tailEnd/>
          </a:ln>
        </p:spPr>
        <p:txBody>
          <a:bodyPr lIns="90488" tIns="44450" rIns="90488" bIns="44450">
            <a:spAutoFit/>
          </a:bodyPr>
          <a:lstStyle/>
          <a:p>
            <a:pPr algn="ctr" eaLnBrk="0" hangingPunct="0">
              <a:spcBef>
                <a:spcPct val="50000"/>
              </a:spcBef>
            </a:pPr>
            <a:r>
              <a:rPr lang="en-US" sz="2400" b="1">
                <a:solidFill>
                  <a:srgbClr val="445083"/>
                </a:solidFill>
              </a:rPr>
              <a:t>50%</a:t>
            </a:r>
          </a:p>
        </p:txBody>
      </p:sp>
      <p:sp>
        <p:nvSpPr>
          <p:cNvPr id="53256" name="Rectangle 19"/>
          <p:cNvSpPr>
            <a:spLocks noChangeArrowheads="1"/>
          </p:cNvSpPr>
          <p:nvPr/>
        </p:nvSpPr>
        <p:spPr bwMode="auto">
          <a:xfrm>
            <a:off x="7996238" y="4567238"/>
            <a:ext cx="1000125" cy="454025"/>
          </a:xfrm>
          <a:prstGeom prst="rect">
            <a:avLst/>
          </a:prstGeom>
          <a:noFill/>
          <a:ln w="9525">
            <a:noFill/>
            <a:miter lim="800000"/>
            <a:headEnd/>
            <a:tailEnd/>
          </a:ln>
        </p:spPr>
        <p:txBody>
          <a:bodyPr lIns="90488" tIns="44450" rIns="90488" bIns="44450">
            <a:spAutoFit/>
          </a:bodyPr>
          <a:lstStyle/>
          <a:p>
            <a:pPr algn="ctr" eaLnBrk="0" hangingPunct="0">
              <a:spcBef>
                <a:spcPct val="50000"/>
              </a:spcBef>
            </a:pPr>
            <a:r>
              <a:rPr lang="en-US" sz="2400" b="1">
                <a:solidFill>
                  <a:srgbClr val="445083"/>
                </a:solidFill>
              </a:rPr>
              <a:t>100%</a:t>
            </a:r>
          </a:p>
        </p:txBody>
      </p:sp>
      <p:sp>
        <p:nvSpPr>
          <p:cNvPr id="53257" name="Rectangle 20"/>
          <p:cNvSpPr>
            <a:spLocks noChangeArrowheads="1"/>
          </p:cNvSpPr>
          <p:nvPr/>
        </p:nvSpPr>
        <p:spPr bwMode="auto">
          <a:xfrm>
            <a:off x="2128838" y="3424238"/>
            <a:ext cx="2066925" cy="819150"/>
          </a:xfrm>
          <a:prstGeom prst="rect">
            <a:avLst/>
          </a:prstGeom>
          <a:solidFill>
            <a:srgbClr val="FFFF99"/>
          </a:solidFill>
          <a:ln w="12700">
            <a:solidFill>
              <a:srgbClr val="000000"/>
            </a:solidFill>
            <a:miter lim="800000"/>
            <a:headEnd/>
            <a:tailEnd/>
          </a:ln>
        </p:spPr>
        <p:txBody>
          <a:bodyPr lIns="90488" tIns="44450" rIns="90488" bIns="44450">
            <a:spAutoFit/>
          </a:bodyPr>
          <a:lstStyle/>
          <a:p>
            <a:pPr algn="ctr" eaLnBrk="0" hangingPunct="0">
              <a:spcBef>
                <a:spcPct val="50000"/>
              </a:spcBef>
            </a:pPr>
            <a:r>
              <a:rPr lang="en-US" sz="2400" b="1">
                <a:solidFill>
                  <a:srgbClr val="663300"/>
                </a:solidFill>
              </a:rPr>
              <a:t>Equity Method</a:t>
            </a:r>
          </a:p>
        </p:txBody>
      </p:sp>
      <p:sp>
        <p:nvSpPr>
          <p:cNvPr id="53258" name="Rectangle 21"/>
          <p:cNvSpPr>
            <a:spLocks noChangeArrowheads="1"/>
          </p:cNvSpPr>
          <p:nvPr/>
        </p:nvSpPr>
        <p:spPr bwMode="auto">
          <a:xfrm>
            <a:off x="4719638" y="3424238"/>
            <a:ext cx="3590925" cy="819150"/>
          </a:xfrm>
          <a:prstGeom prst="rect">
            <a:avLst/>
          </a:prstGeom>
          <a:solidFill>
            <a:srgbClr val="FFFF99"/>
          </a:solidFill>
          <a:ln w="12700">
            <a:solidFill>
              <a:srgbClr val="000000"/>
            </a:solidFill>
            <a:miter lim="800000"/>
            <a:headEnd/>
            <a:tailEnd/>
          </a:ln>
        </p:spPr>
        <p:txBody>
          <a:bodyPr lIns="90488" tIns="44450" rIns="90488" bIns="44450">
            <a:spAutoFit/>
          </a:bodyPr>
          <a:lstStyle/>
          <a:p>
            <a:pPr algn="ctr" eaLnBrk="0" hangingPunct="0">
              <a:spcBef>
                <a:spcPct val="50000"/>
              </a:spcBef>
            </a:pPr>
            <a:r>
              <a:rPr lang="en-US" sz="2400" b="1">
                <a:solidFill>
                  <a:srgbClr val="663300"/>
                </a:solidFill>
              </a:rPr>
              <a:t>Consolidated Financial Statements</a:t>
            </a:r>
          </a:p>
        </p:txBody>
      </p:sp>
      <p:sp>
        <p:nvSpPr>
          <p:cNvPr id="53259" name="Rectangle 23"/>
          <p:cNvSpPr>
            <a:spLocks noGrp="1" noChangeArrowheads="1"/>
          </p:cNvSpPr>
          <p:nvPr>
            <p:ph type="title"/>
          </p:nvPr>
        </p:nvSpPr>
        <p:spPr/>
        <p:txBody>
          <a:bodyPr/>
          <a:lstStyle/>
          <a:p>
            <a:r>
              <a:rPr lang="en-US" sz="3800" smtClean="0">
                <a:ea typeface="ＭＳ Ｐゴシック"/>
                <a:cs typeface="ＭＳ Ｐゴシック"/>
              </a:rPr>
              <a:t>Accounting for Influential Investments</a:t>
            </a:r>
          </a:p>
        </p:txBody>
      </p:sp>
      <p:sp>
        <p:nvSpPr>
          <p:cNvPr id="53260" name="Rectangle 24"/>
          <p:cNvSpPr>
            <a:spLocks noChangeArrowheads="1"/>
          </p:cNvSpPr>
          <p:nvPr/>
        </p:nvSpPr>
        <p:spPr bwMode="auto">
          <a:xfrm>
            <a:off x="452438" y="2743200"/>
            <a:ext cx="1533525" cy="1549400"/>
          </a:xfrm>
          <a:prstGeom prst="rect">
            <a:avLst/>
          </a:prstGeom>
          <a:solidFill>
            <a:srgbClr val="FFFF99"/>
          </a:solidFill>
          <a:ln w="12700">
            <a:solidFill>
              <a:srgbClr val="000000"/>
            </a:solidFill>
            <a:miter lim="800000"/>
            <a:headEnd/>
            <a:tailEnd/>
          </a:ln>
        </p:spPr>
        <p:txBody>
          <a:bodyPr lIns="90488" tIns="44450" rIns="90488" bIns="44450">
            <a:spAutoFit/>
          </a:bodyPr>
          <a:lstStyle/>
          <a:p>
            <a:pPr algn="ctr" eaLnBrk="0" hangingPunct="0">
              <a:spcBef>
                <a:spcPct val="50000"/>
              </a:spcBef>
            </a:pPr>
            <a:r>
              <a:rPr lang="en-US" sz="2400" b="1">
                <a:solidFill>
                  <a:srgbClr val="663300"/>
                </a:solidFill>
              </a:rPr>
              <a:t>Cost or Market Value Method</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28"/>
          <p:cNvSpPr>
            <a:spLocks noGrp="1" noChangeArrowheads="1"/>
          </p:cNvSpPr>
          <p:nvPr>
            <p:ph type="title"/>
          </p:nvPr>
        </p:nvSpPr>
        <p:spPr/>
        <p:txBody>
          <a:bodyPr/>
          <a:lstStyle/>
          <a:p>
            <a:r>
              <a:rPr lang="en-US" sz="3600" dirty="0" smtClean="0">
                <a:ea typeface="ＭＳ Ｐゴシック"/>
                <a:cs typeface="ＭＳ Ｐゴシック"/>
              </a:rPr>
              <a:t>Why Do Companies Invest?</a:t>
            </a:r>
          </a:p>
        </p:txBody>
      </p:sp>
      <p:sp>
        <p:nvSpPr>
          <p:cNvPr id="15363" name="Text Box 1029"/>
          <p:cNvSpPr txBox="1">
            <a:spLocks noChangeArrowheads="1"/>
          </p:cNvSpPr>
          <p:nvPr/>
        </p:nvSpPr>
        <p:spPr bwMode="auto">
          <a:xfrm>
            <a:off x="304800" y="1143000"/>
            <a:ext cx="8534400" cy="5033963"/>
          </a:xfrm>
          <a:prstGeom prst="rect">
            <a:avLst/>
          </a:prstGeom>
          <a:solidFill>
            <a:srgbClr val="FFCC99"/>
          </a:solidFill>
          <a:ln w="12700">
            <a:solidFill>
              <a:srgbClr val="422E2E"/>
            </a:solidFill>
            <a:miter lim="800000"/>
            <a:headEnd/>
            <a:tailEnd/>
          </a:ln>
          <a:effectLst>
            <a:outerShdw dist="63500" dir="2700000" rotWithShape="0">
              <a:srgbClr val="808080">
                <a:alpha val="54999"/>
              </a:srgbClr>
            </a:outerShdw>
          </a:effectLst>
        </p:spPr>
        <p:txBody>
          <a:bodyPr>
            <a:spAutoFit/>
          </a:bodyPr>
          <a:lstStyle/>
          <a:p>
            <a:pPr marL="342900" indent="-342900" eaLnBrk="0" hangingPunct="0">
              <a:spcBef>
                <a:spcPct val="50000"/>
              </a:spcBef>
              <a:buClr>
                <a:srgbClr val="0033CC"/>
              </a:buClr>
              <a:buFontTx/>
              <a:buAutoNum type="arabicPeriod"/>
              <a:defRPr/>
            </a:pPr>
            <a:r>
              <a:rPr lang="en-US" sz="2400" dirty="0">
                <a:latin typeface="Arial" pitchFamily="34" charset="0"/>
                <a:ea typeface="ＭＳ Ｐゴシック" pitchFamily="-65" charset="-128"/>
                <a:cs typeface="+mn-cs"/>
              </a:rPr>
              <a:t>Companies transfer excess cash into investments to produce higher income. Some companies are set up to produce income from investments.</a:t>
            </a:r>
          </a:p>
          <a:p>
            <a:pPr marL="342900" indent="-342900" eaLnBrk="0" hangingPunct="0">
              <a:spcBef>
                <a:spcPct val="50000"/>
              </a:spcBef>
              <a:buClr>
                <a:srgbClr val="0033CC"/>
              </a:buClr>
              <a:buFontTx/>
              <a:buAutoNum type="arabicPeriod"/>
              <a:defRPr/>
            </a:pPr>
            <a:r>
              <a:rPr lang="en-US" sz="2400" dirty="0">
                <a:latin typeface="Arial" pitchFamily="34" charset="0"/>
                <a:ea typeface="ＭＳ Ｐゴシック" pitchFamily="-65" charset="-128"/>
                <a:cs typeface="+mn-cs"/>
              </a:rPr>
              <a:t>Companies use investments to even out seasonal fluctuations in cash. Such investments in securities are referred to as passive investment.</a:t>
            </a:r>
          </a:p>
          <a:p>
            <a:pPr marL="342900" indent="-342900" eaLnBrk="0" hangingPunct="0">
              <a:spcBef>
                <a:spcPct val="50000"/>
              </a:spcBef>
              <a:buClr>
                <a:srgbClr val="0033CC"/>
              </a:buClr>
              <a:buFontTx/>
              <a:buAutoNum type="arabicPeriod"/>
              <a:defRPr/>
            </a:pPr>
            <a:r>
              <a:rPr lang="en-US" sz="2400" dirty="0">
                <a:latin typeface="Arial" pitchFamily="34" charset="0"/>
                <a:ea typeface="ＭＳ Ｐゴシック" pitchFamily="-65" charset="-128"/>
                <a:cs typeface="+mn-cs"/>
              </a:rPr>
              <a:t>Some companies invest with the purpose of influencing, but not controlling another company’s policies and activities.</a:t>
            </a:r>
          </a:p>
          <a:p>
            <a:pPr marL="342900" indent="-342900" eaLnBrk="0" hangingPunct="0">
              <a:spcBef>
                <a:spcPct val="50000"/>
              </a:spcBef>
              <a:buClr>
                <a:srgbClr val="0033CC"/>
              </a:buClr>
              <a:buFontTx/>
              <a:buAutoNum type="arabicPeriod"/>
              <a:defRPr/>
            </a:pPr>
            <a:r>
              <a:rPr lang="en-US" sz="2400" dirty="0">
                <a:latin typeface="Arial" pitchFamily="34" charset="0"/>
                <a:ea typeface="ＭＳ Ｐゴシック" pitchFamily="-65" charset="-128"/>
                <a:cs typeface="+mn-cs"/>
              </a:rPr>
              <a:t>Managers may want to control another company, either by purchasing it directly or by becoming a majority shareholder.</a:t>
            </a:r>
          </a:p>
        </p:txBody>
      </p:sp>
    </p:spTree>
  </p:cSld>
  <p:clrMapOvr>
    <a:masterClrMapping/>
  </p:clrMapOvr>
  <p:transition>
    <p:zoom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4"/>
          <p:cNvSpPr>
            <a:spLocks noGrp="1" noChangeArrowheads="1"/>
          </p:cNvSpPr>
          <p:nvPr>
            <p:ph type="title"/>
          </p:nvPr>
        </p:nvSpPr>
        <p:spPr>
          <a:xfrm>
            <a:off x="457200" y="277813"/>
            <a:ext cx="8305800" cy="1139825"/>
          </a:xfrm>
        </p:spPr>
        <p:txBody>
          <a:bodyPr/>
          <a:lstStyle/>
          <a:p>
            <a:r>
              <a:rPr lang="en-US" sz="3600" smtClean="0"/>
              <a:t>Recording Investments Under the Equity Method</a:t>
            </a:r>
          </a:p>
        </p:txBody>
      </p:sp>
      <p:pic>
        <p:nvPicPr>
          <p:cNvPr id="55298" name="Picture 2"/>
          <p:cNvPicPr>
            <a:picLocks noChangeAspect="1" noChangeArrowheads="1"/>
          </p:cNvPicPr>
          <p:nvPr/>
        </p:nvPicPr>
        <p:blipFill>
          <a:blip r:embed="rId3"/>
          <a:srcRect/>
          <a:stretch>
            <a:fillRect/>
          </a:stretch>
        </p:blipFill>
        <p:spPr bwMode="auto">
          <a:xfrm>
            <a:off x="990600" y="1447800"/>
            <a:ext cx="6629400" cy="5138738"/>
          </a:xfrm>
          <a:prstGeom prst="rect">
            <a:avLst/>
          </a:prstGeom>
          <a:noFill/>
          <a:ln w="9525">
            <a:noFill/>
            <a:miter lim="800000"/>
            <a:headEnd/>
            <a:tailEnd/>
          </a:ln>
        </p:spPr>
      </p:pic>
    </p:spTree>
  </p:cSld>
  <p:clrMapOvr>
    <a:masterClrMapping/>
  </p:clrMapOvr>
  <p:transition>
    <p:zoom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p:txBody>
          <a:bodyPr>
            <a:normAutofit fontScale="90000"/>
          </a:bodyPr>
          <a:lstStyle/>
          <a:p>
            <a:pPr eaLnBrk="1" hangingPunct="1">
              <a:defRPr/>
            </a:pPr>
            <a:r>
              <a:rPr lang="en-US" sz="3600" dirty="0" smtClean="0"/>
              <a:t>Recording Investments Under the Equity Method</a:t>
            </a:r>
          </a:p>
        </p:txBody>
      </p:sp>
      <p:sp>
        <p:nvSpPr>
          <p:cNvPr id="57346" name="TextBox 2"/>
          <p:cNvSpPr txBox="1">
            <a:spLocks noChangeArrowheads="1"/>
          </p:cNvSpPr>
          <p:nvPr/>
        </p:nvSpPr>
        <p:spPr bwMode="auto">
          <a:xfrm>
            <a:off x="762000" y="1295400"/>
            <a:ext cx="7315200" cy="2308225"/>
          </a:xfrm>
          <a:prstGeom prst="rect">
            <a:avLst/>
          </a:prstGeom>
          <a:noFill/>
          <a:ln w="9525">
            <a:noFill/>
            <a:miter lim="800000"/>
            <a:headEnd/>
            <a:tailEnd/>
          </a:ln>
        </p:spPr>
        <p:txBody>
          <a:bodyPr>
            <a:spAutoFit/>
          </a:bodyPr>
          <a:lstStyle/>
          <a:p>
            <a:pPr algn="ctr"/>
            <a:r>
              <a:rPr lang="en-US" sz="2400"/>
              <a:t>In 2013, Washington Post purchased 4,000,000 shares of the outstanding voting stock of Internet Financial News (IFN) for $240 million cash. Washington Post purchased 40% of the voting stock of IFN and was presumed to have significant influence over the affiliate.</a:t>
            </a:r>
          </a:p>
        </p:txBody>
      </p:sp>
      <p:grpSp>
        <p:nvGrpSpPr>
          <p:cNvPr id="7" name="Group 6"/>
          <p:cNvGrpSpPr>
            <a:grpSpLocks/>
          </p:cNvGrpSpPr>
          <p:nvPr/>
        </p:nvGrpSpPr>
        <p:grpSpPr bwMode="auto">
          <a:xfrm>
            <a:off x="582613" y="3559175"/>
            <a:ext cx="7766050" cy="1622425"/>
            <a:chOff x="623888" y="2611438"/>
            <a:chExt cx="7766050" cy="1622423"/>
          </a:xfrm>
        </p:grpSpPr>
        <p:grpSp>
          <p:nvGrpSpPr>
            <p:cNvPr id="57367" name="Group 21"/>
            <p:cNvGrpSpPr>
              <a:grpSpLocks/>
            </p:cNvGrpSpPr>
            <p:nvPr/>
          </p:nvGrpSpPr>
          <p:grpSpPr bwMode="auto">
            <a:xfrm>
              <a:off x="623888" y="2611438"/>
              <a:ext cx="7766050" cy="1622423"/>
              <a:chOff x="624114" y="2771779"/>
              <a:chExt cx="7547429" cy="1621028"/>
            </a:xfrm>
          </p:grpSpPr>
          <p:sp>
            <p:nvSpPr>
              <p:cNvPr id="23" name="Rounded Rectangle 22"/>
              <p:cNvSpPr/>
              <p:nvPr/>
            </p:nvSpPr>
            <p:spPr>
              <a:xfrm>
                <a:off x="624114" y="2844741"/>
                <a:ext cx="7547429" cy="1548066"/>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57383" name="Group 26"/>
              <p:cNvGrpSpPr>
                <a:grpSpLocks/>
              </p:cNvGrpSpPr>
              <p:nvPr/>
            </p:nvGrpSpPr>
            <p:grpSpPr bwMode="auto">
              <a:xfrm>
                <a:off x="649518" y="2771779"/>
                <a:ext cx="1905000" cy="381000"/>
                <a:chOff x="533400" y="3235975"/>
                <a:chExt cx="1905000" cy="381000"/>
              </a:xfrm>
            </p:grpSpPr>
            <p:grpSp>
              <p:nvGrpSpPr>
                <p:cNvPr id="57384" name="Group 16"/>
                <p:cNvGrpSpPr>
                  <a:grpSpLocks/>
                </p:cNvGrpSpPr>
                <p:nvPr/>
              </p:nvGrpSpPr>
              <p:grpSpPr bwMode="auto">
                <a:xfrm>
                  <a:off x="533400" y="3235975"/>
                  <a:ext cx="428172" cy="381000"/>
                  <a:chOff x="838200" y="3733800"/>
                  <a:chExt cx="428172" cy="381000"/>
                </a:xfrm>
              </p:grpSpPr>
              <p:sp>
                <p:nvSpPr>
                  <p:cNvPr id="27" name="Oval 26"/>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 name="TextBox 27"/>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1</a:t>
                    </a:r>
                  </a:p>
                </p:txBody>
              </p:sp>
            </p:grpSp>
            <p:sp>
              <p:nvSpPr>
                <p:cNvPr id="26" name="TextBox 25"/>
                <p:cNvSpPr txBox="1"/>
                <p:nvPr/>
              </p:nvSpPr>
              <p:spPr>
                <a:xfrm>
                  <a:off x="913754" y="3242320"/>
                  <a:ext cx="1524297" cy="367983"/>
                </a:xfrm>
                <a:prstGeom prst="rect">
                  <a:avLst/>
                </a:prstGeom>
                <a:noFill/>
              </p:spPr>
              <p:txBody>
                <a:bodyPr>
                  <a:spAutoFit/>
                </a:bodyPr>
                <a:lstStyle/>
                <a:p>
                  <a:pPr>
                    <a:defRPr/>
                  </a:pPr>
                  <a:r>
                    <a:rPr lang="en-US" b="1" dirty="0">
                      <a:solidFill>
                        <a:schemeClr val="accent6"/>
                      </a:solidFill>
                      <a:latin typeface="Arial" pitchFamily="34" charset="0"/>
                      <a:ea typeface="ＭＳ Ｐゴシック" pitchFamily="34" charset="-128"/>
                      <a:cs typeface="+mn-cs"/>
                    </a:rPr>
                    <a:t>Analyze</a:t>
                  </a:r>
                </a:p>
              </p:txBody>
            </p:sp>
          </p:grpSp>
        </p:grpSp>
        <p:grpSp>
          <p:nvGrpSpPr>
            <p:cNvPr id="57368" name="Group 29"/>
            <p:cNvGrpSpPr>
              <a:grpSpLocks/>
            </p:cNvGrpSpPr>
            <p:nvPr/>
          </p:nvGrpSpPr>
          <p:grpSpPr bwMode="auto">
            <a:xfrm>
              <a:off x="1128486" y="2968625"/>
              <a:ext cx="6912431" cy="1064947"/>
              <a:chOff x="-6388905" y="-373219"/>
              <a:chExt cx="6912431" cy="1064947"/>
            </a:xfrm>
          </p:grpSpPr>
          <p:grpSp>
            <p:nvGrpSpPr>
              <p:cNvPr id="57369" name="Group 16"/>
              <p:cNvGrpSpPr>
                <a:grpSpLocks/>
              </p:cNvGrpSpPr>
              <p:nvPr/>
            </p:nvGrpSpPr>
            <p:grpSpPr bwMode="auto">
              <a:xfrm>
                <a:off x="-6388905" y="-373219"/>
                <a:ext cx="6912429" cy="315745"/>
                <a:chOff x="-6388905" y="-373219"/>
                <a:chExt cx="6912429" cy="315745"/>
              </a:xfrm>
            </p:grpSpPr>
            <p:grpSp>
              <p:nvGrpSpPr>
                <p:cNvPr id="57375" name="Group 14"/>
                <p:cNvGrpSpPr>
                  <a:grpSpLocks/>
                </p:cNvGrpSpPr>
                <p:nvPr/>
              </p:nvGrpSpPr>
              <p:grpSpPr bwMode="auto">
                <a:xfrm>
                  <a:off x="-6388905" y="-373219"/>
                  <a:ext cx="6912429" cy="315745"/>
                  <a:chOff x="-6388905" y="-373219"/>
                  <a:chExt cx="6912429" cy="315745"/>
                </a:xfrm>
              </p:grpSpPr>
              <p:grpSp>
                <p:nvGrpSpPr>
                  <p:cNvPr id="57377" name="Group 13"/>
                  <p:cNvGrpSpPr>
                    <a:grpSpLocks/>
                  </p:cNvGrpSpPr>
                  <p:nvPr/>
                </p:nvGrpSpPr>
                <p:grpSpPr bwMode="auto">
                  <a:xfrm>
                    <a:off x="-6388905" y="-373219"/>
                    <a:ext cx="6912429" cy="315745"/>
                    <a:chOff x="-5969805" y="3329863"/>
                    <a:chExt cx="6912429" cy="315745"/>
                  </a:xfrm>
                </p:grpSpPr>
                <p:sp>
                  <p:nvSpPr>
                    <p:cNvPr id="57379" name="TextBox 19"/>
                    <p:cNvSpPr txBox="1">
                      <a:spLocks noChangeArrowheads="1"/>
                    </p:cNvSpPr>
                    <p:nvPr/>
                  </p:nvSpPr>
                  <p:spPr bwMode="auto">
                    <a:xfrm>
                      <a:off x="-5966177" y="3336668"/>
                      <a:ext cx="6908801" cy="307777"/>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57380" name="TextBox 20"/>
                    <p:cNvSpPr txBox="1">
                      <a:spLocks noChangeArrowheads="1"/>
                    </p:cNvSpPr>
                    <p:nvPr/>
                  </p:nvSpPr>
                  <p:spPr bwMode="auto">
                    <a:xfrm>
                      <a:off x="-5969805" y="3329863"/>
                      <a:ext cx="2046514" cy="315745"/>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57381"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57378" name="TextBox 18"/>
                  <p:cNvSpPr txBox="1">
                    <a:spLocks noChangeArrowheads="1"/>
                  </p:cNvSpPr>
                  <p:nvPr/>
                </p:nvSpPr>
                <p:spPr bwMode="auto">
                  <a:xfrm>
                    <a:off x="-1682648" y="-366414"/>
                    <a:ext cx="2206171" cy="307777"/>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57376" name="TextBox 16"/>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57370" name="Group 22"/>
              <p:cNvGrpSpPr>
                <a:grpSpLocks/>
              </p:cNvGrpSpPr>
              <p:nvPr/>
            </p:nvGrpSpPr>
            <p:grpSpPr bwMode="auto">
              <a:xfrm>
                <a:off x="-6379936" y="-58058"/>
                <a:ext cx="6903462" cy="749786"/>
                <a:chOff x="-6379936" y="-58058"/>
                <a:chExt cx="6903462" cy="749786"/>
              </a:xfrm>
            </p:grpSpPr>
            <p:sp>
              <p:nvSpPr>
                <p:cNvPr id="57371" name="TextBox 11"/>
                <p:cNvSpPr txBox="1">
                  <a:spLocks noChangeArrowheads="1"/>
                </p:cNvSpPr>
                <p:nvPr/>
              </p:nvSpPr>
              <p:spPr bwMode="auto">
                <a:xfrm>
                  <a:off x="-6379936" y="-58058"/>
                  <a:ext cx="690346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57372" name="TextBox 12"/>
                <p:cNvSpPr txBox="1">
                  <a:spLocks noChangeArrowheads="1"/>
                </p:cNvSpPr>
                <p:nvPr/>
              </p:nvSpPr>
              <p:spPr bwMode="auto">
                <a:xfrm>
                  <a:off x="-6379936" y="-58058"/>
                  <a:ext cx="2041824" cy="749786"/>
                </a:xfrm>
                <a:prstGeom prst="rect">
                  <a:avLst/>
                </a:prstGeom>
                <a:noFill/>
                <a:ln w="19050">
                  <a:solidFill>
                    <a:schemeClr val="tx1"/>
                  </a:solidFill>
                  <a:miter lim="800000"/>
                  <a:headEnd/>
                  <a:tailEnd/>
                </a:ln>
              </p:spPr>
              <p:txBody>
                <a:bodyPr>
                  <a:spAutoFit/>
                </a:bodyPr>
                <a:lstStyle/>
                <a:p>
                  <a:r>
                    <a:rPr lang="en-US" sz="1400"/>
                    <a:t>Investments in</a:t>
                  </a:r>
                </a:p>
                <a:p>
                  <a:r>
                    <a:rPr lang="en-US" sz="1400"/>
                    <a:t>   Affiliates            +240  </a:t>
                  </a:r>
                </a:p>
                <a:p>
                  <a:r>
                    <a:rPr lang="en-US" sz="1400"/>
                    <a:t>Cash                     -240</a:t>
                  </a:r>
                </a:p>
              </p:txBody>
            </p:sp>
            <p:sp>
              <p:nvSpPr>
                <p:cNvPr id="57373" name="TextBox 13"/>
                <p:cNvSpPr txBox="1">
                  <a:spLocks noChangeArrowheads="1"/>
                </p:cNvSpPr>
                <p:nvPr/>
              </p:nvSpPr>
              <p:spPr bwMode="auto">
                <a:xfrm>
                  <a:off x="-3999592" y="-58056"/>
                  <a:ext cx="199763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57374" name="TextBox 14"/>
                <p:cNvSpPr txBox="1">
                  <a:spLocks noChangeArrowheads="1"/>
                </p:cNvSpPr>
                <p:nvPr/>
              </p:nvSpPr>
              <p:spPr bwMode="auto">
                <a:xfrm>
                  <a:off x="-1676399" y="-58058"/>
                  <a:ext cx="2199925" cy="738664"/>
                </a:xfrm>
                <a:prstGeom prst="rect">
                  <a:avLst/>
                </a:prstGeom>
                <a:noFill/>
                <a:ln w="19050">
                  <a:solidFill>
                    <a:schemeClr val="tx1"/>
                  </a:solidFill>
                  <a:miter lim="800000"/>
                  <a:headEnd/>
                  <a:tailEnd/>
                </a:ln>
              </p:spPr>
              <p:txBody>
                <a:bodyPr>
                  <a:spAutoFit/>
                </a:bodyPr>
                <a:lstStyle/>
                <a:p>
                  <a:r>
                    <a:rPr lang="en-US" sz="1400"/>
                    <a:t>Net Unrealized Losses/Gains              +3</a:t>
                  </a:r>
                </a:p>
                <a:p>
                  <a:endParaRPr lang="en-US" sz="1400"/>
                </a:p>
              </p:txBody>
            </p:sp>
          </p:grpSp>
        </p:grpSp>
      </p:grpSp>
      <p:grpSp>
        <p:nvGrpSpPr>
          <p:cNvPr id="29" name="Group 28"/>
          <p:cNvGrpSpPr>
            <a:grpSpLocks/>
          </p:cNvGrpSpPr>
          <p:nvPr/>
        </p:nvGrpSpPr>
        <p:grpSpPr bwMode="auto">
          <a:xfrm>
            <a:off x="658813" y="5253038"/>
            <a:ext cx="7721600" cy="1223962"/>
            <a:chOff x="652463" y="4016375"/>
            <a:chExt cx="7721600" cy="1223963"/>
          </a:xfrm>
        </p:grpSpPr>
        <p:grpSp>
          <p:nvGrpSpPr>
            <p:cNvPr id="57349" name="Group 24"/>
            <p:cNvGrpSpPr>
              <a:grpSpLocks/>
            </p:cNvGrpSpPr>
            <p:nvPr/>
          </p:nvGrpSpPr>
          <p:grpSpPr bwMode="auto">
            <a:xfrm>
              <a:off x="652463" y="4016375"/>
              <a:ext cx="7721600" cy="1223963"/>
              <a:chOff x="711199" y="4336108"/>
              <a:chExt cx="7532915" cy="1222863"/>
            </a:xfrm>
          </p:grpSpPr>
          <p:sp>
            <p:nvSpPr>
              <p:cNvPr id="38" name="Rounded Rectangle 37"/>
              <p:cNvSpPr/>
              <p:nvPr/>
            </p:nvSpPr>
            <p:spPr>
              <a:xfrm>
                <a:off x="740624" y="4412240"/>
                <a:ext cx="7503490" cy="1146731"/>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57358" name="Group 25"/>
              <p:cNvGrpSpPr>
                <a:grpSpLocks/>
              </p:cNvGrpSpPr>
              <p:nvPr/>
            </p:nvGrpSpPr>
            <p:grpSpPr bwMode="auto">
              <a:xfrm>
                <a:off x="711199" y="4336108"/>
                <a:ext cx="1905000" cy="387350"/>
                <a:chOff x="3505200" y="3232737"/>
                <a:chExt cx="1905000" cy="387476"/>
              </a:xfrm>
            </p:grpSpPr>
            <p:grpSp>
              <p:nvGrpSpPr>
                <p:cNvPr id="57359" name="Group 15"/>
                <p:cNvGrpSpPr>
                  <a:grpSpLocks/>
                </p:cNvGrpSpPr>
                <p:nvPr/>
              </p:nvGrpSpPr>
              <p:grpSpPr bwMode="auto">
                <a:xfrm>
                  <a:off x="3505200" y="3232737"/>
                  <a:ext cx="413658" cy="387476"/>
                  <a:chOff x="2133600" y="4870324"/>
                  <a:chExt cx="413658" cy="387476"/>
                </a:xfrm>
              </p:grpSpPr>
              <p:sp>
                <p:nvSpPr>
                  <p:cNvPr id="42"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3" name="TextBox 42"/>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2</a:t>
                    </a:r>
                  </a:p>
                </p:txBody>
              </p:sp>
            </p:grpSp>
            <p:sp>
              <p:nvSpPr>
                <p:cNvPr id="57360"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57350" name="Group 44"/>
            <p:cNvGrpSpPr>
              <a:grpSpLocks/>
            </p:cNvGrpSpPr>
            <p:nvPr/>
          </p:nvGrpSpPr>
          <p:grpSpPr bwMode="auto">
            <a:xfrm>
              <a:off x="1132115" y="4397828"/>
              <a:ext cx="6966858" cy="653588"/>
              <a:chOff x="5660571" y="3425371"/>
              <a:chExt cx="6966858" cy="653588"/>
            </a:xfrm>
          </p:grpSpPr>
          <p:sp>
            <p:nvSpPr>
              <p:cNvPr id="32" name="TextBox 31"/>
              <p:cNvSpPr txBox="1"/>
              <p:nvPr/>
            </p:nvSpPr>
            <p:spPr>
              <a:xfrm>
                <a:off x="5660344" y="3424918"/>
                <a:ext cx="6967537" cy="646113"/>
              </a:xfrm>
              <a:prstGeom prst="rect">
                <a:avLst/>
              </a:prstGeom>
              <a:solidFill>
                <a:schemeClr val="accent2">
                  <a:lumMod val="20000"/>
                  <a:lumOff val="80000"/>
                </a:schemeClr>
              </a:solidFill>
            </p:spPr>
            <p:txBody>
              <a:bodyPr>
                <a:spAutoFit/>
              </a:bodyPr>
              <a:lstStyle/>
              <a:p>
                <a:pPr>
                  <a:defRPr/>
                </a:pPr>
                <a:endParaRPr lang="en-US" dirty="0">
                  <a:latin typeface="Arial" pitchFamily="34" charset="0"/>
                  <a:ea typeface="ＭＳ Ｐゴシック" pitchFamily="34" charset="-128"/>
                  <a:cs typeface="+mn-cs"/>
                </a:endParaRPr>
              </a:p>
              <a:p>
                <a:pPr>
                  <a:defRPr/>
                </a:pPr>
                <a:endParaRPr lang="en-US" dirty="0">
                  <a:latin typeface="Arial" pitchFamily="34" charset="0"/>
                  <a:ea typeface="ＭＳ Ｐゴシック" pitchFamily="34" charset="-128"/>
                  <a:cs typeface="+mn-cs"/>
                </a:endParaRPr>
              </a:p>
            </p:txBody>
          </p:sp>
          <p:grpSp>
            <p:nvGrpSpPr>
              <p:cNvPr id="57352" name="Group 73"/>
              <p:cNvGrpSpPr>
                <a:grpSpLocks/>
              </p:cNvGrpSpPr>
              <p:nvPr/>
            </p:nvGrpSpPr>
            <p:grpSpPr bwMode="auto">
              <a:xfrm>
                <a:off x="5675086" y="3425371"/>
                <a:ext cx="6937828" cy="653588"/>
                <a:chOff x="5675086" y="2554514"/>
                <a:chExt cx="6937828" cy="653588"/>
              </a:xfrm>
            </p:grpSpPr>
            <p:sp>
              <p:nvSpPr>
                <p:cNvPr id="57353" name="TextBox 33"/>
                <p:cNvSpPr txBox="1">
                  <a:spLocks noChangeArrowheads="1"/>
                </p:cNvSpPr>
                <p:nvPr/>
              </p:nvSpPr>
              <p:spPr bwMode="auto">
                <a:xfrm>
                  <a:off x="5675086" y="2554514"/>
                  <a:ext cx="522514" cy="646331"/>
                </a:xfrm>
                <a:prstGeom prst="rect">
                  <a:avLst/>
                </a:prstGeom>
                <a:noFill/>
                <a:ln w="9525">
                  <a:noFill/>
                  <a:miter lim="800000"/>
                  <a:headEnd/>
                  <a:tailEnd/>
                </a:ln>
              </p:spPr>
              <p:txBody>
                <a:bodyPr>
                  <a:spAutoFit/>
                </a:bodyPr>
                <a:lstStyle/>
                <a:p>
                  <a:endParaRPr lang="en-US"/>
                </a:p>
                <a:p>
                  <a:endParaRPr lang="en-US"/>
                </a:p>
              </p:txBody>
            </p:sp>
            <p:sp>
              <p:nvSpPr>
                <p:cNvPr id="57354" name="TextBox 34"/>
                <p:cNvSpPr txBox="1">
                  <a:spLocks noChangeArrowheads="1"/>
                </p:cNvSpPr>
                <p:nvPr/>
              </p:nvSpPr>
              <p:spPr bwMode="auto">
                <a:xfrm>
                  <a:off x="6168571" y="2554514"/>
                  <a:ext cx="4898569" cy="646331"/>
                </a:xfrm>
                <a:prstGeom prst="rect">
                  <a:avLst/>
                </a:prstGeom>
                <a:noFill/>
                <a:ln w="9525">
                  <a:noFill/>
                  <a:miter lim="800000"/>
                  <a:headEnd/>
                  <a:tailEnd/>
                </a:ln>
              </p:spPr>
              <p:txBody>
                <a:bodyPr>
                  <a:spAutoFit/>
                </a:bodyPr>
                <a:lstStyle/>
                <a:p>
                  <a:r>
                    <a:rPr lang="en-US"/>
                    <a:t>dr Investments in Affiliates (+A) </a:t>
                  </a:r>
                </a:p>
                <a:p>
                  <a:r>
                    <a:rPr lang="en-US"/>
                    <a:t>         cr    Cash (-A)</a:t>
                  </a:r>
                </a:p>
              </p:txBody>
            </p:sp>
            <p:sp>
              <p:nvSpPr>
                <p:cNvPr id="57355" name="TextBox 35"/>
                <p:cNvSpPr txBox="1">
                  <a:spLocks noChangeArrowheads="1"/>
                </p:cNvSpPr>
                <p:nvPr/>
              </p:nvSpPr>
              <p:spPr bwMode="auto">
                <a:xfrm>
                  <a:off x="11524343" y="2554514"/>
                  <a:ext cx="1088571" cy="646331"/>
                </a:xfrm>
                <a:prstGeom prst="rect">
                  <a:avLst/>
                </a:prstGeom>
                <a:noFill/>
                <a:ln w="9525">
                  <a:noFill/>
                  <a:miter lim="800000"/>
                  <a:headEnd/>
                  <a:tailEnd/>
                </a:ln>
              </p:spPr>
              <p:txBody>
                <a:bodyPr>
                  <a:spAutoFit/>
                </a:bodyPr>
                <a:lstStyle/>
                <a:p>
                  <a:pPr algn="r"/>
                  <a:endParaRPr lang="en-US"/>
                </a:p>
                <a:p>
                  <a:pPr algn="r"/>
                  <a:r>
                    <a:rPr lang="en-US"/>
                    <a:t>240</a:t>
                  </a:r>
                </a:p>
              </p:txBody>
            </p:sp>
            <p:sp>
              <p:nvSpPr>
                <p:cNvPr id="57356" name="TextBox 36"/>
                <p:cNvSpPr txBox="1">
                  <a:spLocks noChangeArrowheads="1"/>
                </p:cNvSpPr>
                <p:nvPr/>
              </p:nvSpPr>
              <p:spPr bwMode="auto">
                <a:xfrm>
                  <a:off x="10268856" y="2561771"/>
                  <a:ext cx="1088571" cy="646331"/>
                </a:xfrm>
                <a:prstGeom prst="rect">
                  <a:avLst/>
                </a:prstGeom>
                <a:noFill/>
                <a:ln w="9525">
                  <a:noFill/>
                  <a:miter lim="800000"/>
                  <a:headEnd/>
                  <a:tailEnd/>
                </a:ln>
              </p:spPr>
              <p:txBody>
                <a:bodyPr>
                  <a:spAutoFit/>
                </a:bodyPr>
                <a:lstStyle/>
                <a:p>
                  <a:pPr algn="r"/>
                  <a:r>
                    <a:rPr lang="en-US"/>
                    <a:t>240</a:t>
                  </a:r>
                </a:p>
                <a:p>
                  <a:pPr algn="r"/>
                  <a:endParaRPr lang="en-US"/>
                </a:p>
              </p:txBody>
            </p:sp>
          </p:gr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1" presetClass="entr" presetSubtype="0" fill="hold" nodeType="withEffect">
                                  <p:stCondLst>
                                    <p:cond delay="0"/>
                                  </p:stCondLst>
                                  <p:childTnLst>
                                    <p:set>
                                      <p:cBhvr>
                                        <p:cTn id="9"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p:cNvSpPr>
            <a:spLocks noGrp="1"/>
          </p:cNvSpPr>
          <p:nvPr>
            <p:ph type="title"/>
          </p:nvPr>
        </p:nvSpPr>
        <p:spPr/>
        <p:txBody>
          <a:bodyPr>
            <a:normAutofit fontScale="90000"/>
          </a:bodyPr>
          <a:lstStyle/>
          <a:p>
            <a:pPr eaLnBrk="1" hangingPunct="1">
              <a:defRPr/>
            </a:pPr>
            <a:r>
              <a:rPr lang="en-US" sz="3600" dirty="0" smtClean="0"/>
              <a:t>Recording Investments Under the Equity Method</a:t>
            </a:r>
          </a:p>
        </p:txBody>
      </p:sp>
      <p:sp>
        <p:nvSpPr>
          <p:cNvPr id="59394" name="TextBox 2"/>
          <p:cNvSpPr txBox="1">
            <a:spLocks noChangeArrowheads="1"/>
          </p:cNvSpPr>
          <p:nvPr/>
        </p:nvSpPr>
        <p:spPr bwMode="auto">
          <a:xfrm>
            <a:off x="762000" y="1295400"/>
            <a:ext cx="7315200" cy="1570038"/>
          </a:xfrm>
          <a:prstGeom prst="rect">
            <a:avLst/>
          </a:prstGeom>
          <a:noFill/>
          <a:ln w="9525">
            <a:noFill/>
            <a:miter lim="800000"/>
            <a:headEnd/>
            <a:tailEnd/>
          </a:ln>
        </p:spPr>
        <p:txBody>
          <a:bodyPr>
            <a:spAutoFit/>
          </a:bodyPr>
          <a:lstStyle/>
          <a:p>
            <a:pPr algn="ctr"/>
            <a:r>
              <a:rPr lang="en-US" sz="2400"/>
              <a:t>In 2013, IFN reported net income of $50,000,000. Washington Post’s share of net income is $20,000,000 (40% × $50,000,000). The journal entry is:</a:t>
            </a:r>
          </a:p>
        </p:txBody>
      </p:sp>
      <p:grpSp>
        <p:nvGrpSpPr>
          <p:cNvPr id="7" name="Group 6"/>
          <p:cNvGrpSpPr>
            <a:grpSpLocks/>
          </p:cNvGrpSpPr>
          <p:nvPr/>
        </p:nvGrpSpPr>
        <p:grpSpPr bwMode="auto">
          <a:xfrm>
            <a:off x="582613" y="3048000"/>
            <a:ext cx="7766050" cy="1622425"/>
            <a:chOff x="623888" y="2611438"/>
            <a:chExt cx="7766050" cy="1622423"/>
          </a:xfrm>
        </p:grpSpPr>
        <p:grpSp>
          <p:nvGrpSpPr>
            <p:cNvPr id="59415" name="Group 21"/>
            <p:cNvGrpSpPr>
              <a:grpSpLocks/>
            </p:cNvGrpSpPr>
            <p:nvPr/>
          </p:nvGrpSpPr>
          <p:grpSpPr bwMode="auto">
            <a:xfrm>
              <a:off x="623888" y="2611438"/>
              <a:ext cx="7766050" cy="1622423"/>
              <a:chOff x="624114" y="2771779"/>
              <a:chExt cx="7547429" cy="1621028"/>
            </a:xfrm>
          </p:grpSpPr>
          <p:sp>
            <p:nvSpPr>
              <p:cNvPr id="23" name="Rounded Rectangle 22"/>
              <p:cNvSpPr/>
              <p:nvPr/>
            </p:nvSpPr>
            <p:spPr>
              <a:xfrm>
                <a:off x="624114" y="2844741"/>
                <a:ext cx="7547429" cy="1548066"/>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59431" name="Group 26"/>
              <p:cNvGrpSpPr>
                <a:grpSpLocks/>
              </p:cNvGrpSpPr>
              <p:nvPr/>
            </p:nvGrpSpPr>
            <p:grpSpPr bwMode="auto">
              <a:xfrm>
                <a:off x="649518" y="2771779"/>
                <a:ext cx="1905000" cy="381000"/>
                <a:chOff x="533400" y="3235975"/>
                <a:chExt cx="1905000" cy="381000"/>
              </a:xfrm>
            </p:grpSpPr>
            <p:grpSp>
              <p:nvGrpSpPr>
                <p:cNvPr id="59432" name="Group 16"/>
                <p:cNvGrpSpPr>
                  <a:grpSpLocks/>
                </p:cNvGrpSpPr>
                <p:nvPr/>
              </p:nvGrpSpPr>
              <p:grpSpPr bwMode="auto">
                <a:xfrm>
                  <a:off x="533400" y="3235975"/>
                  <a:ext cx="428172" cy="381000"/>
                  <a:chOff x="838200" y="3733800"/>
                  <a:chExt cx="428172" cy="381000"/>
                </a:xfrm>
              </p:grpSpPr>
              <p:sp>
                <p:nvSpPr>
                  <p:cNvPr id="27" name="Oval 26"/>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 name="TextBox 27"/>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1</a:t>
                    </a:r>
                  </a:p>
                </p:txBody>
              </p:sp>
            </p:grpSp>
            <p:sp>
              <p:nvSpPr>
                <p:cNvPr id="26" name="TextBox 25"/>
                <p:cNvSpPr txBox="1"/>
                <p:nvPr/>
              </p:nvSpPr>
              <p:spPr>
                <a:xfrm>
                  <a:off x="913754" y="3242320"/>
                  <a:ext cx="1524297" cy="367983"/>
                </a:xfrm>
                <a:prstGeom prst="rect">
                  <a:avLst/>
                </a:prstGeom>
                <a:noFill/>
              </p:spPr>
              <p:txBody>
                <a:bodyPr>
                  <a:spAutoFit/>
                </a:bodyPr>
                <a:lstStyle/>
                <a:p>
                  <a:pPr>
                    <a:defRPr/>
                  </a:pPr>
                  <a:r>
                    <a:rPr lang="en-US" b="1" dirty="0">
                      <a:solidFill>
                        <a:schemeClr val="accent6"/>
                      </a:solidFill>
                      <a:latin typeface="Arial" pitchFamily="34" charset="0"/>
                      <a:ea typeface="ＭＳ Ｐゴシック" pitchFamily="34" charset="-128"/>
                      <a:cs typeface="+mn-cs"/>
                    </a:rPr>
                    <a:t>Analyze</a:t>
                  </a:r>
                </a:p>
              </p:txBody>
            </p:sp>
          </p:grpSp>
        </p:grpSp>
        <p:grpSp>
          <p:nvGrpSpPr>
            <p:cNvPr id="59416" name="Group 29"/>
            <p:cNvGrpSpPr>
              <a:grpSpLocks/>
            </p:cNvGrpSpPr>
            <p:nvPr/>
          </p:nvGrpSpPr>
          <p:grpSpPr bwMode="auto">
            <a:xfrm>
              <a:off x="1128486" y="2968625"/>
              <a:ext cx="6912431" cy="1053827"/>
              <a:chOff x="-6388905" y="-373219"/>
              <a:chExt cx="6912431" cy="1053827"/>
            </a:xfrm>
          </p:grpSpPr>
          <p:grpSp>
            <p:nvGrpSpPr>
              <p:cNvPr id="59417" name="Group 16"/>
              <p:cNvGrpSpPr>
                <a:grpSpLocks/>
              </p:cNvGrpSpPr>
              <p:nvPr/>
            </p:nvGrpSpPr>
            <p:grpSpPr bwMode="auto">
              <a:xfrm>
                <a:off x="-6388905" y="-373219"/>
                <a:ext cx="6912429" cy="315745"/>
                <a:chOff x="-6388905" y="-373219"/>
                <a:chExt cx="6912429" cy="315745"/>
              </a:xfrm>
            </p:grpSpPr>
            <p:grpSp>
              <p:nvGrpSpPr>
                <p:cNvPr id="59423" name="Group 14"/>
                <p:cNvGrpSpPr>
                  <a:grpSpLocks/>
                </p:cNvGrpSpPr>
                <p:nvPr/>
              </p:nvGrpSpPr>
              <p:grpSpPr bwMode="auto">
                <a:xfrm>
                  <a:off x="-6388905" y="-373219"/>
                  <a:ext cx="6912429" cy="315745"/>
                  <a:chOff x="-6388905" y="-373219"/>
                  <a:chExt cx="6912429" cy="315745"/>
                </a:xfrm>
              </p:grpSpPr>
              <p:grpSp>
                <p:nvGrpSpPr>
                  <p:cNvPr id="59425" name="Group 13"/>
                  <p:cNvGrpSpPr>
                    <a:grpSpLocks/>
                  </p:cNvGrpSpPr>
                  <p:nvPr/>
                </p:nvGrpSpPr>
                <p:grpSpPr bwMode="auto">
                  <a:xfrm>
                    <a:off x="-6388905" y="-373219"/>
                    <a:ext cx="6912429" cy="315745"/>
                    <a:chOff x="-5969805" y="3329863"/>
                    <a:chExt cx="6912429" cy="315745"/>
                  </a:xfrm>
                </p:grpSpPr>
                <p:sp>
                  <p:nvSpPr>
                    <p:cNvPr id="59427" name="TextBox 19"/>
                    <p:cNvSpPr txBox="1">
                      <a:spLocks noChangeArrowheads="1"/>
                    </p:cNvSpPr>
                    <p:nvPr/>
                  </p:nvSpPr>
                  <p:spPr bwMode="auto">
                    <a:xfrm>
                      <a:off x="-5966177" y="3336668"/>
                      <a:ext cx="6908801" cy="307777"/>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59428" name="TextBox 20"/>
                    <p:cNvSpPr txBox="1">
                      <a:spLocks noChangeArrowheads="1"/>
                    </p:cNvSpPr>
                    <p:nvPr/>
                  </p:nvSpPr>
                  <p:spPr bwMode="auto">
                    <a:xfrm>
                      <a:off x="-5969805" y="3329863"/>
                      <a:ext cx="2046514" cy="315745"/>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59429"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59426" name="TextBox 18"/>
                  <p:cNvSpPr txBox="1">
                    <a:spLocks noChangeArrowheads="1"/>
                  </p:cNvSpPr>
                  <p:nvPr/>
                </p:nvSpPr>
                <p:spPr bwMode="auto">
                  <a:xfrm>
                    <a:off x="-1682648" y="-366414"/>
                    <a:ext cx="2206171" cy="307777"/>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59424" name="TextBox 16"/>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59418" name="Group 22"/>
              <p:cNvGrpSpPr>
                <a:grpSpLocks/>
              </p:cNvGrpSpPr>
              <p:nvPr/>
            </p:nvGrpSpPr>
            <p:grpSpPr bwMode="auto">
              <a:xfrm>
                <a:off x="-6379936" y="-58058"/>
                <a:ext cx="6903462" cy="738666"/>
                <a:chOff x="-6379936" y="-58058"/>
                <a:chExt cx="6903462" cy="738666"/>
              </a:xfrm>
            </p:grpSpPr>
            <p:sp>
              <p:nvSpPr>
                <p:cNvPr id="59419" name="TextBox 11"/>
                <p:cNvSpPr txBox="1">
                  <a:spLocks noChangeArrowheads="1"/>
                </p:cNvSpPr>
                <p:nvPr/>
              </p:nvSpPr>
              <p:spPr bwMode="auto">
                <a:xfrm>
                  <a:off x="-6379936" y="-58058"/>
                  <a:ext cx="690346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59420" name="TextBox 12"/>
                <p:cNvSpPr txBox="1">
                  <a:spLocks noChangeArrowheads="1"/>
                </p:cNvSpPr>
                <p:nvPr/>
              </p:nvSpPr>
              <p:spPr bwMode="auto">
                <a:xfrm>
                  <a:off x="-6379936" y="-58058"/>
                  <a:ext cx="2041176" cy="738664"/>
                </a:xfrm>
                <a:prstGeom prst="rect">
                  <a:avLst/>
                </a:prstGeom>
                <a:noFill/>
                <a:ln w="19050">
                  <a:solidFill>
                    <a:schemeClr val="tx1"/>
                  </a:solidFill>
                  <a:miter lim="800000"/>
                  <a:headEnd/>
                  <a:tailEnd/>
                </a:ln>
              </p:spPr>
              <p:txBody>
                <a:bodyPr>
                  <a:spAutoFit/>
                </a:bodyPr>
                <a:lstStyle/>
                <a:p>
                  <a:r>
                    <a:rPr lang="en-US" sz="1400"/>
                    <a:t>Investments in</a:t>
                  </a:r>
                </a:p>
                <a:p>
                  <a:r>
                    <a:rPr lang="en-US" sz="1400"/>
                    <a:t>   Affiliates             +20  </a:t>
                  </a:r>
                </a:p>
                <a:p>
                  <a:endParaRPr lang="en-US" sz="1400"/>
                </a:p>
              </p:txBody>
            </p:sp>
            <p:sp>
              <p:nvSpPr>
                <p:cNvPr id="59421" name="TextBox 13"/>
                <p:cNvSpPr txBox="1">
                  <a:spLocks noChangeArrowheads="1"/>
                </p:cNvSpPr>
                <p:nvPr/>
              </p:nvSpPr>
              <p:spPr bwMode="auto">
                <a:xfrm>
                  <a:off x="-3999592" y="-58056"/>
                  <a:ext cx="199763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59422" name="TextBox 14"/>
                <p:cNvSpPr txBox="1">
                  <a:spLocks noChangeArrowheads="1"/>
                </p:cNvSpPr>
                <p:nvPr/>
              </p:nvSpPr>
              <p:spPr bwMode="auto">
                <a:xfrm>
                  <a:off x="-1676399" y="-58058"/>
                  <a:ext cx="2199925" cy="738664"/>
                </a:xfrm>
                <a:prstGeom prst="rect">
                  <a:avLst/>
                </a:prstGeom>
                <a:noFill/>
                <a:ln w="19050">
                  <a:solidFill>
                    <a:schemeClr val="tx1"/>
                  </a:solidFill>
                  <a:miter lim="800000"/>
                  <a:headEnd/>
                  <a:tailEnd/>
                </a:ln>
              </p:spPr>
              <p:txBody>
                <a:bodyPr>
                  <a:spAutoFit/>
                </a:bodyPr>
                <a:lstStyle/>
                <a:p>
                  <a:r>
                    <a:rPr lang="en-US" sz="1400"/>
                    <a:t>Equity In Affiliate Earnings  (+R)          +20</a:t>
                  </a:r>
                </a:p>
                <a:p>
                  <a:endParaRPr lang="en-US" sz="1400"/>
                </a:p>
              </p:txBody>
            </p:sp>
          </p:grpSp>
        </p:grpSp>
      </p:grpSp>
      <p:grpSp>
        <p:nvGrpSpPr>
          <p:cNvPr id="29" name="Group 28"/>
          <p:cNvGrpSpPr>
            <a:grpSpLocks/>
          </p:cNvGrpSpPr>
          <p:nvPr/>
        </p:nvGrpSpPr>
        <p:grpSpPr bwMode="auto">
          <a:xfrm>
            <a:off x="658813" y="4800600"/>
            <a:ext cx="7721600" cy="1223963"/>
            <a:chOff x="652463" y="4016375"/>
            <a:chExt cx="7721600" cy="1223963"/>
          </a:xfrm>
        </p:grpSpPr>
        <p:grpSp>
          <p:nvGrpSpPr>
            <p:cNvPr id="59397" name="Group 24"/>
            <p:cNvGrpSpPr>
              <a:grpSpLocks/>
            </p:cNvGrpSpPr>
            <p:nvPr/>
          </p:nvGrpSpPr>
          <p:grpSpPr bwMode="auto">
            <a:xfrm>
              <a:off x="652463" y="4016375"/>
              <a:ext cx="7721600" cy="1223963"/>
              <a:chOff x="711199" y="4336108"/>
              <a:chExt cx="7532915" cy="1222863"/>
            </a:xfrm>
          </p:grpSpPr>
          <p:sp>
            <p:nvSpPr>
              <p:cNvPr id="38" name="Rounded Rectangle 37"/>
              <p:cNvSpPr/>
              <p:nvPr/>
            </p:nvSpPr>
            <p:spPr>
              <a:xfrm>
                <a:off x="740624" y="4412240"/>
                <a:ext cx="7503490" cy="1146731"/>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59406" name="Group 25"/>
              <p:cNvGrpSpPr>
                <a:grpSpLocks/>
              </p:cNvGrpSpPr>
              <p:nvPr/>
            </p:nvGrpSpPr>
            <p:grpSpPr bwMode="auto">
              <a:xfrm>
                <a:off x="711199" y="4336108"/>
                <a:ext cx="1905000" cy="387350"/>
                <a:chOff x="3505200" y="3232737"/>
                <a:chExt cx="1905000" cy="387476"/>
              </a:xfrm>
            </p:grpSpPr>
            <p:grpSp>
              <p:nvGrpSpPr>
                <p:cNvPr id="59407" name="Group 15"/>
                <p:cNvGrpSpPr>
                  <a:grpSpLocks/>
                </p:cNvGrpSpPr>
                <p:nvPr/>
              </p:nvGrpSpPr>
              <p:grpSpPr bwMode="auto">
                <a:xfrm>
                  <a:off x="3505200" y="3232737"/>
                  <a:ext cx="413658" cy="387476"/>
                  <a:chOff x="2133600" y="4870324"/>
                  <a:chExt cx="413658" cy="387476"/>
                </a:xfrm>
              </p:grpSpPr>
              <p:sp>
                <p:nvSpPr>
                  <p:cNvPr id="42"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3" name="TextBox 42"/>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2</a:t>
                    </a:r>
                  </a:p>
                </p:txBody>
              </p:sp>
            </p:grpSp>
            <p:sp>
              <p:nvSpPr>
                <p:cNvPr id="59408"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59398" name="Group 44"/>
            <p:cNvGrpSpPr>
              <a:grpSpLocks/>
            </p:cNvGrpSpPr>
            <p:nvPr/>
          </p:nvGrpSpPr>
          <p:grpSpPr bwMode="auto">
            <a:xfrm>
              <a:off x="1132115" y="4397828"/>
              <a:ext cx="6966858" cy="653588"/>
              <a:chOff x="5660571" y="3425371"/>
              <a:chExt cx="6966858" cy="653588"/>
            </a:xfrm>
          </p:grpSpPr>
          <p:sp>
            <p:nvSpPr>
              <p:cNvPr id="32" name="TextBox 31"/>
              <p:cNvSpPr txBox="1"/>
              <p:nvPr/>
            </p:nvSpPr>
            <p:spPr>
              <a:xfrm>
                <a:off x="5660344" y="3424918"/>
                <a:ext cx="6967537" cy="646113"/>
              </a:xfrm>
              <a:prstGeom prst="rect">
                <a:avLst/>
              </a:prstGeom>
              <a:solidFill>
                <a:schemeClr val="accent2">
                  <a:lumMod val="20000"/>
                  <a:lumOff val="80000"/>
                </a:schemeClr>
              </a:solidFill>
            </p:spPr>
            <p:txBody>
              <a:bodyPr>
                <a:spAutoFit/>
              </a:bodyPr>
              <a:lstStyle/>
              <a:p>
                <a:pPr>
                  <a:defRPr/>
                </a:pPr>
                <a:endParaRPr lang="en-US" dirty="0">
                  <a:latin typeface="Arial" pitchFamily="34" charset="0"/>
                  <a:ea typeface="ＭＳ Ｐゴシック" pitchFamily="34" charset="-128"/>
                  <a:cs typeface="+mn-cs"/>
                </a:endParaRPr>
              </a:p>
              <a:p>
                <a:pPr>
                  <a:defRPr/>
                </a:pPr>
                <a:endParaRPr lang="en-US" dirty="0">
                  <a:latin typeface="Arial" pitchFamily="34" charset="0"/>
                  <a:ea typeface="ＭＳ Ｐゴシック" pitchFamily="34" charset="-128"/>
                  <a:cs typeface="+mn-cs"/>
                </a:endParaRPr>
              </a:p>
            </p:txBody>
          </p:sp>
          <p:grpSp>
            <p:nvGrpSpPr>
              <p:cNvPr id="59400" name="Group 73"/>
              <p:cNvGrpSpPr>
                <a:grpSpLocks/>
              </p:cNvGrpSpPr>
              <p:nvPr/>
            </p:nvGrpSpPr>
            <p:grpSpPr bwMode="auto">
              <a:xfrm>
                <a:off x="5675086" y="3425371"/>
                <a:ext cx="6937828" cy="653588"/>
                <a:chOff x="5675086" y="2554514"/>
                <a:chExt cx="6937828" cy="653588"/>
              </a:xfrm>
            </p:grpSpPr>
            <p:sp>
              <p:nvSpPr>
                <p:cNvPr id="59401" name="TextBox 33"/>
                <p:cNvSpPr txBox="1">
                  <a:spLocks noChangeArrowheads="1"/>
                </p:cNvSpPr>
                <p:nvPr/>
              </p:nvSpPr>
              <p:spPr bwMode="auto">
                <a:xfrm>
                  <a:off x="5675086" y="2554514"/>
                  <a:ext cx="522514" cy="646331"/>
                </a:xfrm>
                <a:prstGeom prst="rect">
                  <a:avLst/>
                </a:prstGeom>
                <a:noFill/>
                <a:ln w="9525">
                  <a:noFill/>
                  <a:miter lim="800000"/>
                  <a:headEnd/>
                  <a:tailEnd/>
                </a:ln>
              </p:spPr>
              <p:txBody>
                <a:bodyPr>
                  <a:spAutoFit/>
                </a:bodyPr>
                <a:lstStyle/>
                <a:p>
                  <a:endParaRPr lang="en-US"/>
                </a:p>
                <a:p>
                  <a:endParaRPr lang="en-US"/>
                </a:p>
              </p:txBody>
            </p:sp>
            <p:sp>
              <p:nvSpPr>
                <p:cNvPr id="59402" name="TextBox 34"/>
                <p:cNvSpPr txBox="1">
                  <a:spLocks noChangeArrowheads="1"/>
                </p:cNvSpPr>
                <p:nvPr/>
              </p:nvSpPr>
              <p:spPr bwMode="auto">
                <a:xfrm>
                  <a:off x="6168571" y="2554514"/>
                  <a:ext cx="5355772" cy="646331"/>
                </a:xfrm>
                <a:prstGeom prst="rect">
                  <a:avLst/>
                </a:prstGeom>
                <a:noFill/>
                <a:ln w="9525">
                  <a:noFill/>
                  <a:miter lim="800000"/>
                  <a:headEnd/>
                  <a:tailEnd/>
                </a:ln>
              </p:spPr>
              <p:txBody>
                <a:bodyPr>
                  <a:spAutoFit/>
                </a:bodyPr>
                <a:lstStyle/>
                <a:p>
                  <a:r>
                    <a:rPr lang="en-US"/>
                    <a:t>dr Investments in Affiliates (+A) </a:t>
                  </a:r>
                </a:p>
                <a:p>
                  <a:r>
                    <a:rPr lang="en-US"/>
                    <a:t>         cr    Equity in Affiliate Earnings (+R, +SE)</a:t>
                  </a:r>
                </a:p>
              </p:txBody>
            </p:sp>
            <p:sp>
              <p:nvSpPr>
                <p:cNvPr id="59403" name="TextBox 35"/>
                <p:cNvSpPr txBox="1">
                  <a:spLocks noChangeArrowheads="1"/>
                </p:cNvSpPr>
                <p:nvPr/>
              </p:nvSpPr>
              <p:spPr bwMode="auto">
                <a:xfrm>
                  <a:off x="11524343" y="2554514"/>
                  <a:ext cx="1088571" cy="646331"/>
                </a:xfrm>
                <a:prstGeom prst="rect">
                  <a:avLst/>
                </a:prstGeom>
                <a:noFill/>
                <a:ln w="9525">
                  <a:noFill/>
                  <a:miter lim="800000"/>
                  <a:headEnd/>
                  <a:tailEnd/>
                </a:ln>
              </p:spPr>
              <p:txBody>
                <a:bodyPr>
                  <a:spAutoFit/>
                </a:bodyPr>
                <a:lstStyle/>
                <a:p>
                  <a:pPr algn="r"/>
                  <a:endParaRPr lang="en-US"/>
                </a:p>
                <a:p>
                  <a:pPr algn="r"/>
                  <a:r>
                    <a:rPr lang="en-US"/>
                    <a:t>20</a:t>
                  </a:r>
                </a:p>
              </p:txBody>
            </p:sp>
            <p:sp>
              <p:nvSpPr>
                <p:cNvPr id="59404" name="TextBox 36"/>
                <p:cNvSpPr txBox="1">
                  <a:spLocks noChangeArrowheads="1"/>
                </p:cNvSpPr>
                <p:nvPr/>
              </p:nvSpPr>
              <p:spPr bwMode="auto">
                <a:xfrm>
                  <a:off x="10268856" y="2561771"/>
                  <a:ext cx="1088571" cy="646331"/>
                </a:xfrm>
                <a:prstGeom prst="rect">
                  <a:avLst/>
                </a:prstGeom>
                <a:noFill/>
                <a:ln w="9525">
                  <a:noFill/>
                  <a:miter lim="800000"/>
                  <a:headEnd/>
                  <a:tailEnd/>
                </a:ln>
              </p:spPr>
              <p:txBody>
                <a:bodyPr>
                  <a:spAutoFit/>
                </a:bodyPr>
                <a:lstStyle/>
                <a:p>
                  <a:pPr algn="r"/>
                  <a:r>
                    <a:rPr lang="en-US"/>
                    <a:t>20</a:t>
                  </a:r>
                </a:p>
                <a:p>
                  <a:pPr algn="r"/>
                  <a:endParaRPr lang="en-US"/>
                </a:p>
              </p:txBody>
            </p:sp>
          </p:gr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1" presetClass="entr" presetSubtype="0" fill="hold" nodeType="withEffect">
                                  <p:stCondLst>
                                    <p:cond delay="0"/>
                                  </p:stCondLst>
                                  <p:childTnLst>
                                    <p:set>
                                      <p:cBhvr>
                                        <p:cTn id="9"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title"/>
          </p:nvPr>
        </p:nvSpPr>
        <p:spPr/>
        <p:txBody>
          <a:bodyPr>
            <a:normAutofit fontScale="90000"/>
          </a:bodyPr>
          <a:lstStyle/>
          <a:p>
            <a:pPr eaLnBrk="1" hangingPunct="1">
              <a:defRPr/>
            </a:pPr>
            <a:r>
              <a:rPr lang="en-US" sz="3600" dirty="0" smtClean="0"/>
              <a:t>Investments with Controlling Interests: Consolidated Statements</a:t>
            </a:r>
          </a:p>
        </p:txBody>
      </p:sp>
      <p:sp>
        <p:nvSpPr>
          <p:cNvPr id="61442" name="Rectangle 4"/>
          <p:cNvSpPr>
            <a:spLocks noGrp="1" noChangeArrowheads="1"/>
          </p:cNvSpPr>
          <p:nvPr>
            <p:ph type="body" idx="4294967295"/>
          </p:nvPr>
        </p:nvSpPr>
        <p:spPr>
          <a:xfrm>
            <a:off x="609600" y="1600200"/>
            <a:ext cx="7620000" cy="4419600"/>
          </a:xfrm>
          <a:solidFill>
            <a:srgbClr val="CCFFCC"/>
          </a:solidFill>
          <a:ln>
            <a:solidFill>
              <a:srgbClr val="008000"/>
            </a:solidFill>
          </a:ln>
        </p:spPr>
        <p:txBody>
          <a:bodyPr/>
          <a:lstStyle/>
          <a:p>
            <a:pPr algn="ctr" eaLnBrk="1" hangingPunct="1">
              <a:buFont typeface="Wingdings 2" pitchFamily="18" charset="2"/>
              <a:buNone/>
            </a:pPr>
            <a:r>
              <a:rPr lang="en-US" smtClean="0">
                <a:ea typeface="ＭＳ Ｐゴシック"/>
                <a:cs typeface="Arial" charset="0"/>
              </a:rPr>
              <a:t>Required when investor’s ownership exceeds 50% of investee.</a:t>
            </a:r>
          </a:p>
          <a:p>
            <a:pPr eaLnBrk="1" hangingPunct="1">
              <a:buFont typeface="Franklin Gothic Book" pitchFamily="34" charset="0"/>
              <a:buAutoNum type="arabicPeriod"/>
            </a:pPr>
            <a:r>
              <a:rPr lang="en-US" sz="2400" smtClean="0">
                <a:solidFill>
                  <a:schemeClr val="accent1"/>
                </a:solidFill>
                <a:ea typeface="ＭＳ Ｐゴシック"/>
                <a:cs typeface="Arial" charset="0"/>
              </a:rPr>
              <a:t>Vertical integration. </a:t>
            </a:r>
            <a:r>
              <a:rPr lang="en-US" sz="2400" smtClean="0">
                <a:ea typeface="ＭＳ Ｐゴシック"/>
                <a:cs typeface="Arial" charset="0"/>
              </a:rPr>
              <a:t>One company acquires another company that operates on a different level in the distribution channel.</a:t>
            </a:r>
          </a:p>
          <a:p>
            <a:pPr eaLnBrk="1" hangingPunct="1">
              <a:buFont typeface="Franklin Gothic Book" pitchFamily="34" charset="0"/>
              <a:buAutoNum type="arabicPeriod"/>
            </a:pPr>
            <a:r>
              <a:rPr lang="en-US" sz="2400" smtClean="0">
                <a:solidFill>
                  <a:srgbClr val="9B2D1F"/>
                </a:solidFill>
                <a:ea typeface="ＭＳ Ｐゴシック"/>
                <a:cs typeface="Arial" charset="0"/>
              </a:rPr>
              <a:t>Horizontal growth. </a:t>
            </a:r>
            <a:r>
              <a:rPr lang="en-US" sz="2400" smtClean="0">
                <a:ea typeface="ＭＳ Ｐゴシック"/>
                <a:cs typeface="Arial" charset="0"/>
              </a:rPr>
              <a:t>Companies operate on the same level of the distribution channel.</a:t>
            </a:r>
          </a:p>
          <a:p>
            <a:pPr eaLnBrk="1" hangingPunct="1">
              <a:buFont typeface="Franklin Gothic Book" pitchFamily="34" charset="0"/>
              <a:buAutoNum type="arabicPeriod"/>
            </a:pPr>
            <a:r>
              <a:rPr lang="en-US" sz="2400" smtClean="0">
                <a:solidFill>
                  <a:srgbClr val="9B2D1F"/>
                </a:solidFill>
                <a:ea typeface="ＭＳ Ｐゴシック"/>
                <a:cs typeface="Arial" charset="0"/>
              </a:rPr>
              <a:t>Synergy. </a:t>
            </a:r>
            <a:r>
              <a:rPr lang="en-US" sz="2400" smtClean="0">
                <a:ea typeface="ＭＳ Ｐゴシック"/>
                <a:cs typeface="Arial" charset="0"/>
              </a:rPr>
              <a:t>Two companies operating together may be more profitable than two companies operating separately.</a:t>
            </a:r>
          </a:p>
        </p:txBody>
      </p:sp>
    </p:spTree>
  </p:cSld>
  <p:clrMapOvr>
    <a:masterClrMapping/>
  </p:clrMapOvr>
  <p:transition>
    <p:blind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3"/>
          <p:cNvSpPr>
            <a:spLocks noGrp="1"/>
          </p:cNvSpPr>
          <p:nvPr>
            <p:ph type="title"/>
          </p:nvPr>
        </p:nvSpPr>
        <p:spPr>
          <a:xfrm>
            <a:off x="457200" y="277813"/>
            <a:ext cx="8305800" cy="1139825"/>
          </a:xfrm>
        </p:spPr>
        <p:txBody>
          <a:bodyPr/>
          <a:lstStyle/>
          <a:p>
            <a:pPr eaLnBrk="1" hangingPunct="1"/>
            <a:r>
              <a:rPr lang="en-US" smtClean="0">
                <a:ea typeface="ＭＳ Ｐゴシック"/>
                <a:cs typeface="ＭＳ Ｐゴシック"/>
              </a:rPr>
              <a:t>What are Consolidated Statements?</a:t>
            </a:r>
          </a:p>
        </p:txBody>
      </p:sp>
      <p:sp>
        <p:nvSpPr>
          <p:cNvPr id="4" name="TextBox 3"/>
          <p:cNvSpPr txBox="1">
            <a:spLocks noChangeArrowheads="1"/>
          </p:cNvSpPr>
          <p:nvPr/>
        </p:nvSpPr>
        <p:spPr bwMode="auto">
          <a:xfrm>
            <a:off x="263525" y="1981200"/>
            <a:ext cx="8651875" cy="3816350"/>
          </a:xfrm>
          <a:prstGeom prst="rect">
            <a:avLst/>
          </a:prstGeom>
          <a:solidFill>
            <a:srgbClr val="D6E3FF"/>
          </a:solidFill>
          <a:ln w="9525">
            <a:solidFill>
              <a:srgbClr val="002E89"/>
            </a:solidFill>
            <a:miter lim="800000"/>
            <a:headEnd/>
            <a:tailEnd/>
          </a:ln>
          <a:effectLst>
            <a:outerShdw dist="38100" dir="2700000" rotWithShape="0">
              <a:srgbClr val="808080">
                <a:alpha val="42999"/>
              </a:srgbClr>
            </a:outerShdw>
          </a:effectLst>
        </p:spPr>
        <p:txBody>
          <a:bodyPr wrap="square">
            <a:spAutoFit/>
          </a:bodyPr>
          <a:lstStyle/>
          <a:p>
            <a:pPr algn="ctr">
              <a:defRPr/>
            </a:pPr>
            <a:r>
              <a:rPr lang="en-US" sz="2200" dirty="0">
                <a:solidFill>
                  <a:srgbClr val="002E89"/>
                </a:solidFill>
                <a:latin typeface="Arial" pitchFamily="34" charset="0"/>
                <a:ea typeface="ＭＳ Ｐゴシック" pitchFamily="-65" charset="-128"/>
                <a:cs typeface="+mn-cs"/>
              </a:rPr>
              <a:t>When one company purchases all the assets and liabilities of another company and the acquired company goes out of existence, the acquisition is called a</a:t>
            </a:r>
            <a:r>
              <a:rPr lang="en-US" sz="2200" dirty="0">
                <a:solidFill>
                  <a:schemeClr val="accent1"/>
                </a:solidFill>
                <a:latin typeface="Arial" pitchFamily="34" charset="0"/>
                <a:ea typeface="ＭＳ Ｐゴシック" pitchFamily="-65" charset="-128"/>
                <a:cs typeface="+mn-cs"/>
              </a:rPr>
              <a:t> </a:t>
            </a:r>
            <a:r>
              <a:rPr lang="en-US" sz="2200" b="1" dirty="0">
                <a:solidFill>
                  <a:schemeClr val="accent1"/>
                </a:solidFill>
                <a:latin typeface="Arial" pitchFamily="34" charset="0"/>
                <a:ea typeface="ＭＳ Ｐゴシック" pitchFamily="-65" charset="-128"/>
                <a:cs typeface="+mn-cs"/>
              </a:rPr>
              <a:t>merger</a:t>
            </a:r>
            <a:r>
              <a:rPr lang="en-US" sz="2200" dirty="0">
                <a:solidFill>
                  <a:srgbClr val="002E89"/>
                </a:solidFill>
                <a:latin typeface="Arial" pitchFamily="34" charset="0"/>
                <a:ea typeface="ＭＳ Ｐゴシック" pitchFamily="-65" charset="-128"/>
                <a:cs typeface="+mn-cs"/>
              </a:rPr>
              <a:t>. When the acquired company remains in business, the company that gains control over it by acquiring all or a majority of the voting stock is called </a:t>
            </a:r>
            <a:r>
              <a:rPr lang="en-US" sz="2200" dirty="0">
                <a:solidFill>
                  <a:schemeClr val="accent3">
                    <a:lumMod val="90000"/>
                    <a:lumOff val="10000"/>
                  </a:schemeClr>
                </a:solidFill>
                <a:latin typeface="Arial" pitchFamily="34" charset="0"/>
                <a:ea typeface="ＭＳ Ｐゴシック" pitchFamily="-65" charset="-128"/>
                <a:cs typeface="+mn-cs"/>
              </a:rPr>
              <a:t>the </a:t>
            </a:r>
            <a:r>
              <a:rPr lang="en-US" sz="2200" b="1" dirty="0">
                <a:solidFill>
                  <a:srgbClr val="9B2D1F"/>
                </a:solidFill>
                <a:latin typeface="Arial" pitchFamily="34" charset="0"/>
                <a:ea typeface="ＭＳ Ｐゴシック" pitchFamily="-65" charset="-128"/>
                <a:cs typeface="+mn-cs"/>
              </a:rPr>
              <a:t>parent company</a:t>
            </a:r>
            <a:r>
              <a:rPr lang="en-US" sz="2200" dirty="0">
                <a:solidFill>
                  <a:srgbClr val="002E89"/>
                </a:solidFill>
                <a:latin typeface="Arial" pitchFamily="34" charset="0"/>
                <a:ea typeface="ＭＳ Ｐゴシック" pitchFamily="-65" charset="-128"/>
                <a:cs typeface="+mn-cs"/>
              </a:rPr>
              <a:t>. The other company is called a </a:t>
            </a:r>
            <a:r>
              <a:rPr lang="en-US" sz="2200" b="1" dirty="0">
                <a:solidFill>
                  <a:srgbClr val="9B2D1F"/>
                </a:solidFill>
                <a:latin typeface="Arial" pitchFamily="34" charset="0"/>
                <a:ea typeface="ＭＳ Ｐゴシック" pitchFamily="-65" charset="-128"/>
                <a:cs typeface="+mn-cs"/>
              </a:rPr>
              <a:t>subsidiary company</a:t>
            </a:r>
            <a:r>
              <a:rPr lang="en-US" sz="2200" b="1" dirty="0">
                <a:solidFill>
                  <a:srgbClr val="002E89"/>
                </a:solidFill>
                <a:latin typeface="Arial" pitchFamily="34" charset="0"/>
                <a:ea typeface="ＭＳ Ｐゴシック" pitchFamily="-65" charset="-128"/>
                <a:cs typeface="+mn-cs"/>
              </a:rPr>
              <a:t>. </a:t>
            </a:r>
            <a:r>
              <a:rPr lang="en-US" sz="2200" dirty="0">
                <a:solidFill>
                  <a:srgbClr val="002E89"/>
                </a:solidFill>
                <a:latin typeface="Arial" pitchFamily="34" charset="0"/>
                <a:ea typeface="ＭＳ Ｐゴシック" pitchFamily="-65" charset="-128"/>
                <a:cs typeface="+mn-cs"/>
              </a:rPr>
              <a:t>When one company acquires another, results of their operations must be reported together, in consolidated statements. Consolidated financial statements combine the operations of two or more companies into a single set of statements usually identified by the term “consolidated” in the statement title.</a:t>
            </a:r>
          </a:p>
        </p:txBody>
      </p:sp>
    </p:spTree>
  </p:cSld>
  <p:clrMapOvr>
    <a:masterClrMapping/>
  </p:clrMapOvr>
  <p:transition>
    <p:strips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4"/>
          <p:cNvSpPr>
            <a:spLocks noGrp="1" noChangeArrowheads="1"/>
          </p:cNvSpPr>
          <p:nvPr>
            <p:ph type="title" idx="4294967295"/>
          </p:nvPr>
        </p:nvSpPr>
        <p:spPr>
          <a:xfrm>
            <a:off x="2257425" y="3021013"/>
            <a:ext cx="4676775" cy="788987"/>
          </a:xfrm>
        </p:spPr>
        <p:txBody>
          <a:bodyPr/>
          <a:lstStyle/>
          <a:p>
            <a:pPr eaLnBrk="1" hangingPunct="1"/>
            <a:r>
              <a:rPr lang="en-US" smtClean="0"/>
              <a:t>End of Appendix D</a:t>
            </a:r>
          </a:p>
        </p:txBody>
      </p:sp>
    </p:spTree>
  </p:cSld>
  <p:clrMapOvr>
    <a:masterClrMapping/>
  </p:clrMapOvr>
  <p:transition>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Arrow Connector 14"/>
          <p:cNvCxnSpPr>
            <a:cxnSpLocks noChangeShapeType="1"/>
          </p:cNvCxnSpPr>
          <p:nvPr/>
        </p:nvCxnSpPr>
        <p:spPr bwMode="auto">
          <a:xfrm rot="5400000">
            <a:off x="6287294" y="5653881"/>
            <a:ext cx="381000" cy="1588"/>
          </a:xfrm>
          <a:prstGeom prst="straightConnector1">
            <a:avLst/>
          </a:prstGeom>
          <a:noFill/>
          <a:ln w="28575">
            <a:solidFill>
              <a:srgbClr val="FF0000"/>
            </a:solidFill>
            <a:round/>
            <a:headEnd/>
            <a:tailEnd type="arrow" w="med" len="med"/>
          </a:ln>
          <a:effectLst>
            <a:outerShdw dist="25400" dir="5400000" algn="t" rotWithShape="0">
              <a:srgbClr val="808080">
                <a:alpha val="50000"/>
              </a:srgbClr>
            </a:outerShdw>
          </a:effectLst>
        </p:spPr>
      </p:cxnSp>
      <p:sp>
        <p:nvSpPr>
          <p:cNvPr id="20482" name="TextBox 3"/>
          <p:cNvSpPr txBox="1">
            <a:spLocks noChangeArrowheads="1"/>
          </p:cNvSpPr>
          <p:nvPr/>
        </p:nvSpPr>
        <p:spPr bwMode="auto">
          <a:xfrm>
            <a:off x="762000" y="1303338"/>
            <a:ext cx="7772400" cy="1570037"/>
          </a:xfrm>
          <a:prstGeom prst="rect">
            <a:avLst/>
          </a:prstGeom>
          <a:noFill/>
          <a:ln w="9525">
            <a:noFill/>
            <a:miter lim="800000"/>
            <a:headEnd/>
            <a:tailEnd/>
          </a:ln>
        </p:spPr>
        <p:txBody>
          <a:bodyPr>
            <a:spAutoFit/>
          </a:bodyPr>
          <a:lstStyle/>
          <a:p>
            <a:pPr algn="ctr"/>
            <a:r>
              <a:rPr lang="en-US" sz="2400"/>
              <a:t>Passive investments are made to earn a high rate of return on funds that may be needed in the future. This category includes debt securities (bonds and notes) and equity securities (stock).</a:t>
            </a:r>
          </a:p>
        </p:txBody>
      </p:sp>
      <p:sp>
        <p:nvSpPr>
          <p:cNvPr id="5" name="TextBox 4"/>
          <p:cNvSpPr txBox="1"/>
          <p:nvPr/>
        </p:nvSpPr>
        <p:spPr>
          <a:xfrm>
            <a:off x="838200" y="2949575"/>
            <a:ext cx="3733800" cy="1754188"/>
          </a:xfrm>
          <a:prstGeom prst="rect">
            <a:avLst/>
          </a:prstGeom>
          <a:solidFill>
            <a:schemeClr val="accent5"/>
          </a:solidFill>
          <a:ln>
            <a:solidFill>
              <a:schemeClr val="tx1"/>
            </a:solidFill>
          </a:ln>
        </p:spPr>
        <p:txBody>
          <a:bodyPr>
            <a:spAutoFit/>
          </a:bodyPr>
          <a:lstStyle/>
          <a:p>
            <a:pPr algn="ctr">
              <a:defRPr/>
            </a:pPr>
            <a:r>
              <a:rPr lang="en-US" b="1" u="sng" dirty="0">
                <a:solidFill>
                  <a:srgbClr val="FFFF00"/>
                </a:solidFill>
                <a:latin typeface="Arial" pitchFamily="34" charset="0"/>
                <a:ea typeface="ＭＳ Ｐゴシック" pitchFamily="-65" charset="-128"/>
                <a:cs typeface="+mn-cs"/>
              </a:rPr>
              <a:t>Passive Equity Investments</a:t>
            </a:r>
          </a:p>
          <a:p>
            <a:pPr algn="ctr">
              <a:defRPr/>
            </a:pPr>
            <a:r>
              <a:rPr lang="en-US" b="1" dirty="0">
                <a:solidFill>
                  <a:schemeClr val="bg1"/>
                </a:solidFill>
                <a:latin typeface="Arial" pitchFamily="34" charset="0"/>
                <a:ea typeface="ＭＳ Ｐゴシック" pitchFamily="-65" charset="-128"/>
                <a:cs typeface="+mn-cs"/>
              </a:rPr>
              <a:t>Presumed to be passive if the investing company owns less than 20% of the other company’s outstanding voting shares.</a:t>
            </a:r>
          </a:p>
        </p:txBody>
      </p:sp>
      <p:sp>
        <p:nvSpPr>
          <p:cNvPr id="6" name="TextBox 5"/>
          <p:cNvSpPr txBox="1"/>
          <p:nvPr/>
        </p:nvSpPr>
        <p:spPr>
          <a:xfrm>
            <a:off x="4724400" y="2949575"/>
            <a:ext cx="3733800" cy="1754188"/>
          </a:xfrm>
          <a:prstGeom prst="rect">
            <a:avLst/>
          </a:prstGeom>
          <a:solidFill>
            <a:schemeClr val="accent5"/>
          </a:solidFill>
          <a:ln>
            <a:solidFill>
              <a:schemeClr val="tx1"/>
            </a:solidFill>
          </a:ln>
        </p:spPr>
        <p:txBody>
          <a:bodyPr>
            <a:spAutoFit/>
          </a:bodyPr>
          <a:lstStyle/>
          <a:p>
            <a:pPr algn="ctr">
              <a:defRPr/>
            </a:pPr>
            <a:r>
              <a:rPr lang="en-US" b="1" u="sng" dirty="0">
                <a:solidFill>
                  <a:srgbClr val="FFFF00"/>
                </a:solidFill>
                <a:latin typeface="Arial" pitchFamily="34" charset="0"/>
                <a:ea typeface="ＭＳ Ｐゴシック" pitchFamily="-65" charset="-128"/>
                <a:cs typeface="+mn-cs"/>
              </a:rPr>
              <a:t>Passive Debt Investments</a:t>
            </a:r>
          </a:p>
          <a:p>
            <a:pPr algn="ctr">
              <a:defRPr/>
            </a:pPr>
            <a:r>
              <a:rPr lang="en-US" b="1" dirty="0">
                <a:solidFill>
                  <a:schemeClr val="bg1"/>
                </a:solidFill>
                <a:latin typeface="Arial" pitchFamily="34" charset="0"/>
                <a:ea typeface="ＭＳ Ｐゴシック" pitchFamily="-65" charset="-128"/>
                <a:cs typeface="+mn-cs"/>
              </a:rPr>
              <a:t>Investments in debt securities are always considered to be passive.</a:t>
            </a:r>
            <a:endParaRPr lang="en-US" dirty="0">
              <a:effectLst>
                <a:outerShdw blurRad="38100" dist="38100" dir="2700000" algn="tl">
                  <a:srgbClr val="FFFFFF"/>
                </a:outerShdw>
              </a:effectLst>
              <a:latin typeface="Arial" pitchFamily="34" charset="0"/>
              <a:ea typeface="ＭＳ Ｐゴシック" pitchFamily="-65" charset="-128"/>
              <a:cs typeface="+mn-cs"/>
            </a:endParaRPr>
          </a:p>
          <a:p>
            <a:pPr>
              <a:defRPr/>
            </a:pPr>
            <a:endParaRPr lang="en-US" dirty="0">
              <a:effectLst>
                <a:outerShdw blurRad="38100" dist="38100" dir="2700000" algn="tl">
                  <a:srgbClr val="FFFFFF"/>
                </a:outerShdw>
              </a:effectLst>
              <a:latin typeface="Arial" pitchFamily="34" charset="0"/>
              <a:ea typeface="ＭＳ Ｐゴシック" pitchFamily="-65" charset="-128"/>
              <a:cs typeface="+mn-cs"/>
            </a:endParaRPr>
          </a:p>
          <a:p>
            <a:pPr>
              <a:defRPr/>
            </a:pPr>
            <a:endParaRPr lang="en-US" dirty="0">
              <a:effectLst>
                <a:outerShdw blurRad="38100" dist="38100" dir="2700000" algn="tl">
                  <a:srgbClr val="FFFFFF"/>
                </a:outerShdw>
              </a:effectLst>
              <a:latin typeface="Arial" pitchFamily="34" charset="0"/>
              <a:ea typeface="ＭＳ Ｐゴシック" pitchFamily="-65" charset="-128"/>
              <a:cs typeface="+mn-cs"/>
            </a:endParaRPr>
          </a:p>
        </p:txBody>
      </p:sp>
      <p:sp>
        <p:nvSpPr>
          <p:cNvPr id="7" name="Folded Corner 6"/>
          <p:cNvSpPr>
            <a:spLocks noChangeArrowheads="1"/>
          </p:cNvSpPr>
          <p:nvPr/>
        </p:nvSpPr>
        <p:spPr bwMode="auto">
          <a:xfrm>
            <a:off x="914400" y="5083175"/>
            <a:ext cx="3581400" cy="762000"/>
          </a:xfrm>
          <a:prstGeom prst="foldedCorner">
            <a:avLst>
              <a:gd name="adj" fmla="val 16667"/>
            </a:avLst>
          </a:prstGeom>
          <a:solidFill>
            <a:srgbClr val="D6E3FF"/>
          </a:solidFill>
          <a:ln w="9525">
            <a:solidFill>
              <a:srgbClr val="002060"/>
            </a:solidFill>
            <a:round/>
            <a:headEnd/>
            <a:tailEnd/>
          </a:ln>
          <a:effectLst>
            <a:outerShdw dist="25400" dir="5400000" algn="t" rotWithShape="0">
              <a:srgbClr val="808080">
                <a:alpha val="50000"/>
              </a:srgbClr>
            </a:outerShdw>
          </a:effectLst>
        </p:spPr>
        <p:txBody>
          <a:bodyPr anchor="ctr"/>
          <a:lstStyle/>
          <a:p>
            <a:pPr algn="ctr">
              <a:defRPr/>
            </a:pPr>
            <a:r>
              <a:rPr lang="en-US" dirty="0">
                <a:solidFill>
                  <a:srgbClr val="002E89"/>
                </a:solidFill>
                <a:latin typeface="Arial" pitchFamily="34" charset="0"/>
                <a:ea typeface="ＭＳ Ｐゴシック" pitchFamily="-65" charset="-128"/>
                <a:cs typeface="Arial" pitchFamily="34" charset="0"/>
              </a:rPr>
              <a:t>Measure and report using the Fair Value Method</a:t>
            </a:r>
          </a:p>
        </p:txBody>
      </p:sp>
      <p:sp>
        <p:nvSpPr>
          <p:cNvPr id="8" name="Diamond 7"/>
          <p:cNvSpPr>
            <a:spLocks noChangeArrowheads="1"/>
          </p:cNvSpPr>
          <p:nvPr/>
        </p:nvSpPr>
        <p:spPr bwMode="auto">
          <a:xfrm>
            <a:off x="5334000" y="4419600"/>
            <a:ext cx="2286000" cy="1066800"/>
          </a:xfrm>
          <a:prstGeom prst="diamond">
            <a:avLst/>
          </a:prstGeom>
          <a:solidFill>
            <a:srgbClr val="D6E3FF"/>
          </a:solidFill>
          <a:ln w="9525">
            <a:solidFill>
              <a:srgbClr val="002060"/>
            </a:solidFill>
            <a:miter lim="800000"/>
            <a:headEnd/>
            <a:tailEnd/>
          </a:ln>
          <a:effectLst>
            <a:outerShdw dist="25400" dir="5400000" algn="t" rotWithShape="0">
              <a:srgbClr val="808080">
                <a:alpha val="50000"/>
              </a:srgbClr>
            </a:outerShdw>
          </a:effectLst>
        </p:spPr>
        <p:txBody>
          <a:bodyPr anchor="ctr"/>
          <a:lstStyle/>
          <a:p>
            <a:pPr algn="ctr">
              <a:defRPr/>
            </a:pPr>
            <a:r>
              <a:rPr lang="en-US" sz="1600">
                <a:solidFill>
                  <a:srgbClr val="002E89"/>
                </a:solidFill>
                <a:latin typeface="Arial" pitchFamily="34" charset="0"/>
                <a:ea typeface="ＭＳ Ｐゴシック" pitchFamily="-65" charset="-128"/>
                <a:cs typeface="Arial" pitchFamily="34" charset="0"/>
              </a:rPr>
              <a:t>Hold to Maturity?</a:t>
            </a:r>
          </a:p>
        </p:txBody>
      </p:sp>
      <p:sp>
        <p:nvSpPr>
          <p:cNvPr id="10" name="Folded Corner 9"/>
          <p:cNvSpPr>
            <a:spLocks noChangeArrowheads="1"/>
          </p:cNvSpPr>
          <p:nvPr/>
        </p:nvSpPr>
        <p:spPr bwMode="auto">
          <a:xfrm>
            <a:off x="4724400" y="5867400"/>
            <a:ext cx="3581400" cy="533400"/>
          </a:xfrm>
          <a:prstGeom prst="foldedCorner">
            <a:avLst>
              <a:gd name="adj" fmla="val 16667"/>
            </a:avLst>
          </a:prstGeom>
          <a:solidFill>
            <a:srgbClr val="D6E3FF"/>
          </a:solidFill>
          <a:ln w="9525">
            <a:solidFill>
              <a:srgbClr val="002060"/>
            </a:solidFill>
            <a:round/>
            <a:headEnd/>
            <a:tailEnd/>
          </a:ln>
          <a:effectLst>
            <a:outerShdw dist="25400" dir="5400000" algn="t" rotWithShape="0">
              <a:srgbClr val="808080">
                <a:alpha val="50000"/>
              </a:srgbClr>
            </a:outerShdw>
          </a:effectLst>
        </p:spPr>
        <p:txBody>
          <a:bodyPr anchor="ctr"/>
          <a:lstStyle/>
          <a:p>
            <a:pPr algn="ctr">
              <a:defRPr/>
            </a:pPr>
            <a:r>
              <a:rPr lang="en-US" dirty="0">
                <a:solidFill>
                  <a:srgbClr val="002E89"/>
                </a:solidFill>
                <a:latin typeface="Arial" pitchFamily="34" charset="0"/>
                <a:ea typeface="ＭＳ Ｐゴシック" pitchFamily="-65" charset="-128"/>
                <a:cs typeface="Arial" pitchFamily="34" charset="0"/>
              </a:rPr>
              <a:t>Measure and report at Amortized Cost</a:t>
            </a:r>
          </a:p>
        </p:txBody>
      </p:sp>
      <p:sp>
        <p:nvSpPr>
          <p:cNvPr id="20488" name="TextBox 10"/>
          <p:cNvSpPr txBox="1">
            <a:spLocks noChangeArrowheads="1"/>
          </p:cNvSpPr>
          <p:nvPr/>
        </p:nvSpPr>
        <p:spPr bwMode="auto">
          <a:xfrm>
            <a:off x="6553200" y="5384800"/>
            <a:ext cx="477838" cy="307975"/>
          </a:xfrm>
          <a:prstGeom prst="rect">
            <a:avLst/>
          </a:prstGeom>
          <a:noFill/>
          <a:ln w="9525">
            <a:noFill/>
            <a:miter lim="800000"/>
            <a:headEnd/>
            <a:tailEnd/>
          </a:ln>
        </p:spPr>
        <p:txBody>
          <a:bodyPr wrap="none">
            <a:spAutoFit/>
          </a:bodyPr>
          <a:lstStyle/>
          <a:p>
            <a:r>
              <a:rPr lang="en-US" sz="1400"/>
              <a:t>Yes</a:t>
            </a:r>
          </a:p>
        </p:txBody>
      </p:sp>
      <p:sp>
        <p:nvSpPr>
          <p:cNvPr id="20489" name="TextBox 15"/>
          <p:cNvSpPr txBox="1">
            <a:spLocks noChangeArrowheads="1"/>
          </p:cNvSpPr>
          <p:nvPr/>
        </p:nvSpPr>
        <p:spPr bwMode="auto">
          <a:xfrm>
            <a:off x="5181600" y="5006975"/>
            <a:ext cx="414338" cy="307975"/>
          </a:xfrm>
          <a:prstGeom prst="rect">
            <a:avLst/>
          </a:prstGeom>
          <a:noFill/>
          <a:ln w="9525">
            <a:noFill/>
            <a:miter lim="800000"/>
            <a:headEnd/>
            <a:tailEnd/>
          </a:ln>
        </p:spPr>
        <p:txBody>
          <a:bodyPr wrap="none">
            <a:spAutoFit/>
          </a:bodyPr>
          <a:lstStyle/>
          <a:p>
            <a:r>
              <a:rPr lang="en-US" sz="1400"/>
              <a:t>No</a:t>
            </a:r>
          </a:p>
        </p:txBody>
      </p:sp>
      <p:cxnSp>
        <p:nvCxnSpPr>
          <p:cNvPr id="18" name="Straight Arrow Connector 17"/>
          <p:cNvCxnSpPr>
            <a:cxnSpLocks noChangeShapeType="1"/>
            <a:stCxn id="5" idx="2"/>
            <a:endCxn id="7" idx="0"/>
          </p:cNvCxnSpPr>
          <p:nvPr/>
        </p:nvCxnSpPr>
        <p:spPr bwMode="auto">
          <a:xfrm rot="5400000">
            <a:off x="2515394" y="4893469"/>
            <a:ext cx="379413" cy="3175"/>
          </a:xfrm>
          <a:prstGeom prst="straightConnector1">
            <a:avLst/>
          </a:prstGeom>
          <a:noFill/>
          <a:ln w="28575">
            <a:solidFill>
              <a:srgbClr val="FF0000"/>
            </a:solidFill>
            <a:round/>
            <a:headEnd/>
            <a:tailEnd type="arrow" w="med" len="med"/>
          </a:ln>
          <a:effectLst>
            <a:outerShdw dist="25400" dir="5400000" algn="t" rotWithShape="0">
              <a:srgbClr val="808080">
                <a:alpha val="50000"/>
              </a:srgbClr>
            </a:outerShdw>
          </a:effectLst>
        </p:spPr>
      </p:cxnSp>
      <p:cxnSp>
        <p:nvCxnSpPr>
          <p:cNvPr id="20" name="Straight Arrow Connector 19"/>
          <p:cNvCxnSpPr>
            <a:cxnSpLocks noChangeShapeType="1"/>
            <a:stCxn id="8" idx="1"/>
          </p:cNvCxnSpPr>
          <p:nvPr/>
        </p:nvCxnSpPr>
        <p:spPr bwMode="auto">
          <a:xfrm rot="10800000">
            <a:off x="2743200" y="4930775"/>
            <a:ext cx="2590800" cy="22225"/>
          </a:xfrm>
          <a:prstGeom prst="straightConnector1">
            <a:avLst/>
          </a:prstGeom>
          <a:noFill/>
          <a:ln w="28575">
            <a:solidFill>
              <a:srgbClr val="FF0000"/>
            </a:solidFill>
            <a:round/>
            <a:headEnd/>
            <a:tailEnd type="arrow" w="med" len="med"/>
          </a:ln>
          <a:effectLst>
            <a:outerShdw dist="25400" dir="5400000" algn="t" rotWithShape="0">
              <a:srgbClr val="808080">
                <a:alpha val="50000"/>
              </a:srgbClr>
            </a:outerShdw>
          </a:effectLst>
        </p:spPr>
      </p:cxnSp>
      <p:sp>
        <p:nvSpPr>
          <p:cNvPr id="17" name="Rectangle 1028"/>
          <p:cNvSpPr txBox="1">
            <a:spLocks noChangeArrowheads="1"/>
          </p:cNvSpPr>
          <p:nvPr/>
        </p:nvSpPr>
        <p:spPr bwMode="auto">
          <a:xfrm>
            <a:off x="685800" y="427038"/>
            <a:ext cx="8001000" cy="944562"/>
          </a:xfrm>
          <a:prstGeom prst="rect">
            <a:avLst/>
          </a:prstGeom>
          <a:noFill/>
          <a:ln w="9525">
            <a:noFill/>
            <a:miter lim="800000"/>
            <a:headEnd/>
            <a:tailEnd/>
          </a:ln>
        </p:spPr>
        <p:txBody>
          <a:bodyPr bIns="91440" anchor="b"/>
          <a:lstStyle/>
          <a:p>
            <a:pPr eaLnBrk="0" hangingPunct="0"/>
            <a:r>
              <a:rPr lang="en-US" sz="3600">
                <a:solidFill>
                  <a:schemeClr val="tx2"/>
                </a:solidFill>
              </a:rPr>
              <a:t>Passive Investments in Debt and Equity Securities</a:t>
            </a:r>
          </a:p>
        </p:txBody>
      </p:sp>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3"/>
          <p:cNvSpPr txBox="1">
            <a:spLocks noChangeArrowheads="1"/>
          </p:cNvSpPr>
          <p:nvPr/>
        </p:nvSpPr>
        <p:spPr bwMode="auto">
          <a:xfrm>
            <a:off x="762000" y="1447800"/>
            <a:ext cx="7772400" cy="1938338"/>
          </a:xfrm>
          <a:prstGeom prst="rect">
            <a:avLst/>
          </a:prstGeom>
          <a:noFill/>
          <a:ln w="9525">
            <a:noFill/>
            <a:miter lim="800000"/>
            <a:headEnd/>
            <a:tailEnd/>
          </a:ln>
        </p:spPr>
        <p:txBody>
          <a:bodyPr>
            <a:spAutoFit/>
          </a:bodyPr>
          <a:lstStyle/>
          <a:p>
            <a:pPr algn="ctr"/>
            <a:r>
              <a:rPr lang="en-US" sz="2400"/>
              <a:t>Active investments are those in which a company owns enough stock in another business to influence or control that business. Significant influence is presumed to exist if the investing company owns from 20 to 50% of the outstanding voting shares.</a:t>
            </a:r>
          </a:p>
        </p:txBody>
      </p:sp>
      <p:sp>
        <p:nvSpPr>
          <p:cNvPr id="7" name="Folded Corner 6"/>
          <p:cNvSpPr>
            <a:spLocks noChangeArrowheads="1"/>
          </p:cNvSpPr>
          <p:nvPr/>
        </p:nvSpPr>
        <p:spPr bwMode="auto">
          <a:xfrm>
            <a:off x="2514600" y="3581400"/>
            <a:ext cx="4191000" cy="2286000"/>
          </a:xfrm>
          <a:prstGeom prst="foldedCorner">
            <a:avLst>
              <a:gd name="adj" fmla="val 16667"/>
            </a:avLst>
          </a:prstGeom>
          <a:solidFill>
            <a:srgbClr val="D6E3FF"/>
          </a:solidFill>
          <a:ln w="9525">
            <a:solidFill>
              <a:srgbClr val="002060"/>
            </a:solidFill>
            <a:round/>
            <a:headEnd/>
            <a:tailEnd/>
          </a:ln>
          <a:effectLst>
            <a:outerShdw dist="25400" dir="5400000" algn="t" rotWithShape="0">
              <a:srgbClr val="808080">
                <a:alpha val="50000"/>
              </a:srgbClr>
            </a:outerShdw>
          </a:effectLst>
        </p:spPr>
        <p:txBody>
          <a:bodyPr anchor="ctr"/>
          <a:lstStyle/>
          <a:p>
            <a:pPr algn="ctr">
              <a:defRPr/>
            </a:pPr>
            <a:r>
              <a:rPr lang="en-US" sz="2800">
                <a:solidFill>
                  <a:srgbClr val="002E89"/>
                </a:solidFill>
                <a:latin typeface="Arial" pitchFamily="34" charset="0"/>
                <a:ea typeface="ＭＳ Ｐゴシック" pitchFamily="-65" charset="-128"/>
                <a:cs typeface="Arial" pitchFamily="34" charset="0"/>
              </a:rPr>
              <a:t>The equity method is used to measure and report this type of active investment.</a:t>
            </a:r>
          </a:p>
        </p:txBody>
      </p:sp>
      <p:sp>
        <p:nvSpPr>
          <p:cNvPr id="14340" name="Rectangle 1028"/>
          <p:cNvSpPr txBox="1">
            <a:spLocks noChangeArrowheads="1"/>
          </p:cNvSpPr>
          <p:nvPr/>
        </p:nvSpPr>
        <p:spPr bwMode="auto">
          <a:xfrm>
            <a:off x="685800" y="503238"/>
            <a:ext cx="8001000" cy="944562"/>
          </a:xfrm>
          <a:prstGeom prst="rect">
            <a:avLst/>
          </a:prstGeom>
          <a:noFill/>
          <a:ln>
            <a:noFill/>
          </a:ln>
          <a:extLst/>
        </p:spPr>
        <p:txBody>
          <a:bodyPr bIns="91440" anchor="b"/>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defRPr/>
            </a:pPr>
            <a:r>
              <a:rPr lang="en-US" sz="3600" dirty="0">
                <a:solidFill>
                  <a:schemeClr val="tx2"/>
                </a:solidFill>
                <a:latin typeface="+mj-lt"/>
                <a:cs typeface="+mn-cs"/>
              </a:rPr>
              <a:t>Investments in Stock for Significant Influence</a:t>
            </a:r>
          </a:p>
        </p:txBody>
      </p:sp>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3"/>
          <p:cNvSpPr>
            <a:spLocks noGrp="1"/>
          </p:cNvSpPr>
          <p:nvPr>
            <p:ph type="title"/>
          </p:nvPr>
        </p:nvSpPr>
        <p:spPr/>
        <p:txBody>
          <a:bodyPr/>
          <a:lstStyle/>
          <a:p>
            <a:pPr eaLnBrk="1" hangingPunct="1"/>
            <a:r>
              <a:rPr lang="en-US" sz="3600" smtClean="0">
                <a:ea typeface="ＭＳ Ｐゴシック"/>
                <a:cs typeface="ＭＳ Ｐゴシック"/>
              </a:rPr>
              <a:t>Investments in Stock for Control</a:t>
            </a:r>
          </a:p>
        </p:txBody>
      </p:sp>
      <p:sp>
        <p:nvSpPr>
          <p:cNvPr id="24578" name="TextBox 3"/>
          <p:cNvSpPr txBox="1">
            <a:spLocks noChangeArrowheads="1"/>
          </p:cNvSpPr>
          <p:nvPr/>
        </p:nvSpPr>
        <p:spPr bwMode="auto">
          <a:xfrm>
            <a:off x="685800" y="1600200"/>
            <a:ext cx="7772400" cy="1938338"/>
          </a:xfrm>
          <a:prstGeom prst="rect">
            <a:avLst/>
          </a:prstGeom>
          <a:noFill/>
          <a:ln w="9525">
            <a:noFill/>
            <a:miter lim="800000"/>
            <a:headEnd/>
            <a:tailEnd/>
          </a:ln>
        </p:spPr>
        <p:txBody>
          <a:bodyPr>
            <a:spAutoFit/>
          </a:bodyPr>
          <a:lstStyle/>
          <a:p>
            <a:pPr algn="ctr"/>
            <a:r>
              <a:rPr lang="en-US" sz="2400"/>
              <a:t>Control is the ability to determine the operating and financial policies of another company through ownership of its voting stock. For all practical purposes, control is presumed when the investing company owns more that 50% of the outstanding voting stock.</a:t>
            </a:r>
          </a:p>
        </p:txBody>
      </p:sp>
      <p:sp>
        <p:nvSpPr>
          <p:cNvPr id="7" name="Folded Corner 6"/>
          <p:cNvSpPr>
            <a:spLocks noChangeArrowheads="1"/>
          </p:cNvSpPr>
          <p:nvPr/>
        </p:nvSpPr>
        <p:spPr bwMode="auto">
          <a:xfrm>
            <a:off x="990600" y="3810000"/>
            <a:ext cx="7086600" cy="1981200"/>
          </a:xfrm>
          <a:prstGeom prst="foldedCorner">
            <a:avLst>
              <a:gd name="adj" fmla="val 16667"/>
            </a:avLst>
          </a:prstGeom>
          <a:solidFill>
            <a:srgbClr val="D6E3FF"/>
          </a:solidFill>
          <a:ln w="9525">
            <a:solidFill>
              <a:srgbClr val="002060"/>
            </a:solidFill>
            <a:round/>
            <a:headEnd/>
            <a:tailEnd/>
          </a:ln>
          <a:effectLst>
            <a:outerShdw dist="25400" dir="5400000" algn="t" rotWithShape="0">
              <a:srgbClr val="808080">
                <a:alpha val="50000"/>
              </a:srgbClr>
            </a:outerShdw>
          </a:effectLst>
        </p:spPr>
        <p:txBody>
          <a:bodyPr anchor="ctr"/>
          <a:lstStyle/>
          <a:p>
            <a:pPr algn="ctr">
              <a:defRPr/>
            </a:pPr>
            <a:r>
              <a:rPr lang="en-US" sz="2800" dirty="0">
                <a:solidFill>
                  <a:srgbClr val="002E89"/>
                </a:solidFill>
                <a:latin typeface="Arial" pitchFamily="34" charset="0"/>
                <a:ea typeface="ＭＳ Ｐゴシック" pitchFamily="-65" charset="-128"/>
                <a:cs typeface="Arial" pitchFamily="34" charset="0"/>
              </a:rPr>
              <a:t>These investments are accounted for by combining the two companies using the acquisition method and preparing consolidated financial statements.</a:t>
            </a:r>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CA" sz="3600" smtClean="0"/>
              <a:t>Summary of Investment Types</a:t>
            </a:r>
          </a:p>
        </p:txBody>
      </p:sp>
      <p:pic>
        <p:nvPicPr>
          <p:cNvPr id="26626" name="Picture 2"/>
          <p:cNvPicPr>
            <a:picLocks noChangeAspect="1" noChangeArrowheads="1"/>
          </p:cNvPicPr>
          <p:nvPr/>
        </p:nvPicPr>
        <p:blipFill>
          <a:blip r:embed="rId3"/>
          <a:srcRect/>
          <a:stretch>
            <a:fillRect/>
          </a:stretch>
        </p:blipFill>
        <p:spPr bwMode="auto">
          <a:xfrm>
            <a:off x="196850" y="1524000"/>
            <a:ext cx="8794750" cy="31242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3"/>
          <p:cNvSpPr>
            <a:spLocks noGrp="1"/>
          </p:cNvSpPr>
          <p:nvPr>
            <p:ph type="title"/>
          </p:nvPr>
        </p:nvSpPr>
        <p:spPr/>
        <p:txBody>
          <a:bodyPr/>
          <a:lstStyle/>
          <a:p>
            <a:pPr eaLnBrk="1" hangingPunct="1"/>
            <a:r>
              <a:rPr lang="en-US" sz="3600" smtClean="0"/>
              <a:t>Debt Investments Held to Maturity: Amortized Cost Method</a:t>
            </a:r>
          </a:p>
        </p:txBody>
      </p:sp>
      <p:sp>
        <p:nvSpPr>
          <p:cNvPr id="28674" name="TextBox 3"/>
          <p:cNvSpPr txBox="1">
            <a:spLocks noChangeArrowheads="1"/>
          </p:cNvSpPr>
          <p:nvPr/>
        </p:nvSpPr>
        <p:spPr bwMode="auto">
          <a:xfrm>
            <a:off x="457200" y="1447800"/>
            <a:ext cx="8229600" cy="1938338"/>
          </a:xfrm>
          <a:prstGeom prst="rect">
            <a:avLst/>
          </a:prstGeom>
          <a:noFill/>
          <a:ln w="9525">
            <a:noFill/>
            <a:miter lim="800000"/>
            <a:headEnd/>
            <a:tailEnd/>
          </a:ln>
        </p:spPr>
        <p:txBody>
          <a:bodyPr>
            <a:spAutoFit/>
          </a:bodyPr>
          <a:lstStyle/>
          <a:p>
            <a:pPr algn="ctr"/>
            <a:r>
              <a:rPr lang="en-US" sz="2400"/>
              <a:t>Assume that on October 1, 2013, Washington Post Company paid the face value of $100 million for 8% bonds due to mature on October 1, 2018. The 8% interest is paid each September 30</a:t>
            </a:r>
            <a:r>
              <a:rPr lang="en-US" sz="2400" baseline="30000"/>
              <a:t>th</a:t>
            </a:r>
            <a:r>
              <a:rPr lang="en-US" sz="2400"/>
              <a:t>. Management plans and has the ability to hold the bonds for five years, until they mature.</a:t>
            </a:r>
          </a:p>
        </p:txBody>
      </p:sp>
      <p:grpSp>
        <p:nvGrpSpPr>
          <p:cNvPr id="7" name="Group 6"/>
          <p:cNvGrpSpPr>
            <a:grpSpLocks/>
          </p:cNvGrpSpPr>
          <p:nvPr/>
        </p:nvGrpSpPr>
        <p:grpSpPr bwMode="auto">
          <a:xfrm>
            <a:off x="638175" y="3505200"/>
            <a:ext cx="7766050" cy="1622425"/>
            <a:chOff x="623888" y="2611438"/>
            <a:chExt cx="7766050" cy="1622423"/>
          </a:xfrm>
        </p:grpSpPr>
        <p:grpSp>
          <p:nvGrpSpPr>
            <p:cNvPr id="28695" name="Group 21"/>
            <p:cNvGrpSpPr>
              <a:grpSpLocks/>
            </p:cNvGrpSpPr>
            <p:nvPr/>
          </p:nvGrpSpPr>
          <p:grpSpPr bwMode="auto">
            <a:xfrm>
              <a:off x="623888" y="2611438"/>
              <a:ext cx="7766050" cy="1622423"/>
              <a:chOff x="624114" y="2771779"/>
              <a:chExt cx="7547429" cy="1621028"/>
            </a:xfrm>
          </p:grpSpPr>
          <p:sp>
            <p:nvSpPr>
              <p:cNvPr id="23" name="Rounded Rectangle 22"/>
              <p:cNvSpPr/>
              <p:nvPr/>
            </p:nvSpPr>
            <p:spPr>
              <a:xfrm>
                <a:off x="624114" y="2844741"/>
                <a:ext cx="7547429" cy="1548066"/>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28711" name="Group 26"/>
              <p:cNvGrpSpPr>
                <a:grpSpLocks/>
              </p:cNvGrpSpPr>
              <p:nvPr/>
            </p:nvGrpSpPr>
            <p:grpSpPr bwMode="auto">
              <a:xfrm>
                <a:off x="649518" y="2771779"/>
                <a:ext cx="1905000" cy="381000"/>
                <a:chOff x="533400" y="3235975"/>
                <a:chExt cx="1905000" cy="381000"/>
              </a:xfrm>
            </p:grpSpPr>
            <p:grpSp>
              <p:nvGrpSpPr>
                <p:cNvPr id="28712" name="Group 16"/>
                <p:cNvGrpSpPr>
                  <a:grpSpLocks/>
                </p:cNvGrpSpPr>
                <p:nvPr/>
              </p:nvGrpSpPr>
              <p:grpSpPr bwMode="auto">
                <a:xfrm>
                  <a:off x="533400" y="3235975"/>
                  <a:ext cx="428172" cy="381000"/>
                  <a:chOff x="838200" y="3733800"/>
                  <a:chExt cx="428172" cy="381000"/>
                </a:xfrm>
              </p:grpSpPr>
              <p:sp>
                <p:nvSpPr>
                  <p:cNvPr id="27" name="Oval 26"/>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 name="TextBox 27"/>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1</a:t>
                    </a:r>
                  </a:p>
                </p:txBody>
              </p:sp>
            </p:grpSp>
            <p:sp>
              <p:nvSpPr>
                <p:cNvPr id="26" name="TextBox 25"/>
                <p:cNvSpPr txBox="1"/>
                <p:nvPr/>
              </p:nvSpPr>
              <p:spPr>
                <a:xfrm>
                  <a:off x="913755" y="3242320"/>
                  <a:ext cx="1524297" cy="367983"/>
                </a:xfrm>
                <a:prstGeom prst="rect">
                  <a:avLst/>
                </a:prstGeom>
                <a:noFill/>
              </p:spPr>
              <p:txBody>
                <a:bodyPr>
                  <a:spAutoFit/>
                </a:bodyPr>
                <a:lstStyle/>
                <a:p>
                  <a:pPr>
                    <a:defRPr/>
                  </a:pPr>
                  <a:r>
                    <a:rPr lang="en-US" b="1" dirty="0">
                      <a:solidFill>
                        <a:schemeClr val="accent6"/>
                      </a:solidFill>
                      <a:latin typeface="Arial" pitchFamily="34" charset="0"/>
                      <a:ea typeface="ＭＳ Ｐゴシック" pitchFamily="34" charset="-128"/>
                      <a:cs typeface="+mn-cs"/>
                    </a:rPr>
                    <a:t>Analyze</a:t>
                  </a:r>
                </a:p>
              </p:txBody>
            </p:sp>
          </p:grpSp>
        </p:grpSp>
        <p:grpSp>
          <p:nvGrpSpPr>
            <p:cNvPr id="28696" name="Group 29"/>
            <p:cNvGrpSpPr>
              <a:grpSpLocks/>
            </p:cNvGrpSpPr>
            <p:nvPr/>
          </p:nvGrpSpPr>
          <p:grpSpPr bwMode="auto">
            <a:xfrm>
              <a:off x="1128486" y="2968625"/>
              <a:ext cx="6912431" cy="1064947"/>
              <a:chOff x="-6388905" y="-373219"/>
              <a:chExt cx="6912431" cy="1064947"/>
            </a:xfrm>
          </p:grpSpPr>
          <p:grpSp>
            <p:nvGrpSpPr>
              <p:cNvPr id="28697" name="Group 16"/>
              <p:cNvGrpSpPr>
                <a:grpSpLocks/>
              </p:cNvGrpSpPr>
              <p:nvPr/>
            </p:nvGrpSpPr>
            <p:grpSpPr bwMode="auto">
              <a:xfrm>
                <a:off x="-6388905" y="-373219"/>
                <a:ext cx="6912429" cy="315745"/>
                <a:chOff x="-6388905" y="-373219"/>
                <a:chExt cx="6912429" cy="315745"/>
              </a:xfrm>
            </p:grpSpPr>
            <p:grpSp>
              <p:nvGrpSpPr>
                <p:cNvPr id="28703" name="Group 14"/>
                <p:cNvGrpSpPr>
                  <a:grpSpLocks/>
                </p:cNvGrpSpPr>
                <p:nvPr/>
              </p:nvGrpSpPr>
              <p:grpSpPr bwMode="auto">
                <a:xfrm>
                  <a:off x="-6388905" y="-373219"/>
                  <a:ext cx="6912429" cy="315745"/>
                  <a:chOff x="-6388905" y="-373219"/>
                  <a:chExt cx="6912429" cy="315745"/>
                </a:xfrm>
              </p:grpSpPr>
              <p:grpSp>
                <p:nvGrpSpPr>
                  <p:cNvPr id="28705" name="Group 13"/>
                  <p:cNvGrpSpPr>
                    <a:grpSpLocks/>
                  </p:cNvGrpSpPr>
                  <p:nvPr/>
                </p:nvGrpSpPr>
                <p:grpSpPr bwMode="auto">
                  <a:xfrm>
                    <a:off x="-6388905" y="-373219"/>
                    <a:ext cx="6912429" cy="315745"/>
                    <a:chOff x="-5969805" y="3329863"/>
                    <a:chExt cx="6912429" cy="315745"/>
                  </a:xfrm>
                </p:grpSpPr>
                <p:sp>
                  <p:nvSpPr>
                    <p:cNvPr id="28707" name="TextBox 19"/>
                    <p:cNvSpPr txBox="1">
                      <a:spLocks noChangeArrowheads="1"/>
                    </p:cNvSpPr>
                    <p:nvPr/>
                  </p:nvSpPr>
                  <p:spPr bwMode="auto">
                    <a:xfrm>
                      <a:off x="-5966177" y="3336668"/>
                      <a:ext cx="6908801" cy="307777"/>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28708" name="TextBox 20"/>
                    <p:cNvSpPr txBox="1">
                      <a:spLocks noChangeArrowheads="1"/>
                    </p:cNvSpPr>
                    <p:nvPr/>
                  </p:nvSpPr>
                  <p:spPr bwMode="auto">
                    <a:xfrm>
                      <a:off x="-5969805" y="3329863"/>
                      <a:ext cx="2046514" cy="315745"/>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28709"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28706" name="TextBox 18"/>
                  <p:cNvSpPr txBox="1">
                    <a:spLocks noChangeArrowheads="1"/>
                  </p:cNvSpPr>
                  <p:nvPr/>
                </p:nvSpPr>
                <p:spPr bwMode="auto">
                  <a:xfrm>
                    <a:off x="-1682648" y="-366414"/>
                    <a:ext cx="2206171" cy="307777"/>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28704" name="TextBox 16"/>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28698" name="Group 22"/>
              <p:cNvGrpSpPr>
                <a:grpSpLocks/>
              </p:cNvGrpSpPr>
              <p:nvPr/>
            </p:nvGrpSpPr>
            <p:grpSpPr bwMode="auto">
              <a:xfrm>
                <a:off x="-6379936" y="-58058"/>
                <a:ext cx="6903462" cy="749786"/>
                <a:chOff x="-6379936" y="-58058"/>
                <a:chExt cx="6903462" cy="749786"/>
              </a:xfrm>
            </p:grpSpPr>
            <p:sp>
              <p:nvSpPr>
                <p:cNvPr id="28699" name="TextBox 11"/>
                <p:cNvSpPr txBox="1">
                  <a:spLocks noChangeArrowheads="1"/>
                </p:cNvSpPr>
                <p:nvPr/>
              </p:nvSpPr>
              <p:spPr bwMode="auto">
                <a:xfrm>
                  <a:off x="-6379936" y="-58058"/>
                  <a:ext cx="690346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28700" name="TextBox 12"/>
                <p:cNvSpPr txBox="1">
                  <a:spLocks noChangeArrowheads="1"/>
                </p:cNvSpPr>
                <p:nvPr/>
              </p:nvSpPr>
              <p:spPr bwMode="auto">
                <a:xfrm>
                  <a:off x="-6379936" y="-58058"/>
                  <a:ext cx="2041824" cy="749786"/>
                </a:xfrm>
                <a:prstGeom prst="rect">
                  <a:avLst/>
                </a:prstGeom>
                <a:noFill/>
                <a:ln w="19050">
                  <a:solidFill>
                    <a:schemeClr val="tx1"/>
                  </a:solidFill>
                  <a:miter lim="800000"/>
                  <a:headEnd/>
                  <a:tailEnd/>
                </a:ln>
              </p:spPr>
              <p:txBody>
                <a:bodyPr>
                  <a:spAutoFit/>
                </a:bodyPr>
                <a:lstStyle/>
                <a:p>
                  <a:r>
                    <a:rPr lang="en-US" sz="1400"/>
                    <a:t>Held-to-Maturity</a:t>
                  </a:r>
                </a:p>
                <a:p>
                  <a:r>
                    <a:rPr lang="en-US" sz="1400"/>
                    <a:t>Investments         +100</a:t>
                  </a:r>
                </a:p>
                <a:p>
                  <a:r>
                    <a:rPr lang="en-US" sz="1400"/>
                    <a:t>Cash                     -100</a:t>
                  </a:r>
                </a:p>
              </p:txBody>
            </p:sp>
            <p:sp>
              <p:nvSpPr>
                <p:cNvPr id="28701" name="TextBox 13"/>
                <p:cNvSpPr txBox="1">
                  <a:spLocks noChangeArrowheads="1"/>
                </p:cNvSpPr>
                <p:nvPr/>
              </p:nvSpPr>
              <p:spPr bwMode="auto">
                <a:xfrm>
                  <a:off x="-3999592" y="-58056"/>
                  <a:ext cx="199763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28702" name="TextBox 14"/>
                <p:cNvSpPr txBox="1">
                  <a:spLocks noChangeArrowheads="1"/>
                </p:cNvSpPr>
                <p:nvPr/>
              </p:nvSpPr>
              <p:spPr bwMode="auto">
                <a:xfrm>
                  <a:off x="-1676399" y="-58058"/>
                  <a:ext cx="2199925"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grpSp>
        </p:grpSp>
      </p:grpSp>
      <p:grpSp>
        <p:nvGrpSpPr>
          <p:cNvPr id="29" name="Group 28"/>
          <p:cNvGrpSpPr>
            <a:grpSpLocks/>
          </p:cNvGrpSpPr>
          <p:nvPr/>
        </p:nvGrpSpPr>
        <p:grpSpPr bwMode="auto">
          <a:xfrm>
            <a:off x="666750" y="5176838"/>
            <a:ext cx="7721600" cy="1223962"/>
            <a:chOff x="652463" y="4016375"/>
            <a:chExt cx="7721600" cy="1223963"/>
          </a:xfrm>
        </p:grpSpPr>
        <p:grpSp>
          <p:nvGrpSpPr>
            <p:cNvPr id="28677" name="Group 24"/>
            <p:cNvGrpSpPr>
              <a:grpSpLocks/>
            </p:cNvGrpSpPr>
            <p:nvPr/>
          </p:nvGrpSpPr>
          <p:grpSpPr bwMode="auto">
            <a:xfrm>
              <a:off x="652463" y="4016375"/>
              <a:ext cx="7721600" cy="1223963"/>
              <a:chOff x="711199" y="4336108"/>
              <a:chExt cx="7532915" cy="1222863"/>
            </a:xfrm>
          </p:grpSpPr>
          <p:sp>
            <p:nvSpPr>
              <p:cNvPr id="38" name="Rounded Rectangle 37"/>
              <p:cNvSpPr/>
              <p:nvPr/>
            </p:nvSpPr>
            <p:spPr>
              <a:xfrm>
                <a:off x="740625" y="4412240"/>
                <a:ext cx="7503489" cy="1146731"/>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28686" name="Group 25"/>
              <p:cNvGrpSpPr>
                <a:grpSpLocks/>
              </p:cNvGrpSpPr>
              <p:nvPr/>
            </p:nvGrpSpPr>
            <p:grpSpPr bwMode="auto">
              <a:xfrm>
                <a:off x="711199" y="4336108"/>
                <a:ext cx="1905000" cy="387350"/>
                <a:chOff x="3505200" y="3232737"/>
                <a:chExt cx="1905000" cy="387476"/>
              </a:xfrm>
            </p:grpSpPr>
            <p:grpSp>
              <p:nvGrpSpPr>
                <p:cNvPr id="28687" name="Group 15"/>
                <p:cNvGrpSpPr>
                  <a:grpSpLocks/>
                </p:cNvGrpSpPr>
                <p:nvPr/>
              </p:nvGrpSpPr>
              <p:grpSpPr bwMode="auto">
                <a:xfrm>
                  <a:off x="3505200" y="3232737"/>
                  <a:ext cx="413658" cy="387476"/>
                  <a:chOff x="2133600" y="4870324"/>
                  <a:chExt cx="413658" cy="387476"/>
                </a:xfrm>
              </p:grpSpPr>
              <p:sp>
                <p:nvSpPr>
                  <p:cNvPr id="42"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3" name="TextBox 42"/>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2</a:t>
                    </a:r>
                  </a:p>
                </p:txBody>
              </p:sp>
            </p:grpSp>
            <p:sp>
              <p:nvSpPr>
                <p:cNvPr id="28688"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28678" name="Group 44"/>
            <p:cNvGrpSpPr>
              <a:grpSpLocks/>
            </p:cNvGrpSpPr>
            <p:nvPr/>
          </p:nvGrpSpPr>
          <p:grpSpPr bwMode="auto">
            <a:xfrm>
              <a:off x="1132115" y="4397828"/>
              <a:ext cx="6966858" cy="653588"/>
              <a:chOff x="5660571" y="3425371"/>
              <a:chExt cx="6966858" cy="653588"/>
            </a:xfrm>
          </p:grpSpPr>
          <p:sp>
            <p:nvSpPr>
              <p:cNvPr id="32" name="TextBox 31"/>
              <p:cNvSpPr txBox="1"/>
              <p:nvPr/>
            </p:nvSpPr>
            <p:spPr>
              <a:xfrm>
                <a:off x="5660344" y="3424918"/>
                <a:ext cx="6967538" cy="646113"/>
              </a:xfrm>
              <a:prstGeom prst="rect">
                <a:avLst/>
              </a:prstGeom>
              <a:solidFill>
                <a:schemeClr val="accent2">
                  <a:lumMod val="20000"/>
                  <a:lumOff val="80000"/>
                </a:schemeClr>
              </a:solidFill>
            </p:spPr>
            <p:txBody>
              <a:bodyPr>
                <a:spAutoFit/>
              </a:bodyPr>
              <a:lstStyle/>
              <a:p>
                <a:pPr>
                  <a:defRPr/>
                </a:pPr>
                <a:endParaRPr lang="en-US" dirty="0">
                  <a:latin typeface="Arial" pitchFamily="34" charset="0"/>
                  <a:ea typeface="ＭＳ Ｐゴシック" pitchFamily="34" charset="-128"/>
                  <a:cs typeface="+mn-cs"/>
                </a:endParaRPr>
              </a:p>
              <a:p>
                <a:pPr>
                  <a:defRPr/>
                </a:pPr>
                <a:endParaRPr lang="en-US" dirty="0">
                  <a:latin typeface="Arial" pitchFamily="34" charset="0"/>
                  <a:ea typeface="ＭＳ Ｐゴシック" pitchFamily="34" charset="-128"/>
                  <a:cs typeface="+mn-cs"/>
                </a:endParaRPr>
              </a:p>
            </p:txBody>
          </p:sp>
          <p:grpSp>
            <p:nvGrpSpPr>
              <p:cNvPr id="28680" name="Group 73"/>
              <p:cNvGrpSpPr>
                <a:grpSpLocks/>
              </p:cNvGrpSpPr>
              <p:nvPr/>
            </p:nvGrpSpPr>
            <p:grpSpPr bwMode="auto">
              <a:xfrm>
                <a:off x="5675086" y="3425371"/>
                <a:ext cx="6937828" cy="653588"/>
                <a:chOff x="5675086" y="2554514"/>
                <a:chExt cx="6937828" cy="653588"/>
              </a:xfrm>
            </p:grpSpPr>
            <p:sp>
              <p:nvSpPr>
                <p:cNvPr id="28681" name="TextBox 33"/>
                <p:cNvSpPr txBox="1">
                  <a:spLocks noChangeArrowheads="1"/>
                </p:cNvSpPr>
                <p:nvPr/>
              </p:nvSpPr>
              <p:spPr bwMode="auto">
                <a:xfrm>
                  <a:off x="5675086" y="2554514"/>
                  <a:ext cx="522514" cy="646331"/>
                </a:xfrm>
                <a:prstGeom prst="rect">
                  <a:avLst/>
                </a:prstGeom>
                <a:noFill/>
                <a:ln w="9525">
                  <a:noFill/>
                  <a:miter lim="800000"/>
                  <a:headEnd/>
                  <a:tailEnd/>
                </a:ln>
              </p:spPr>
              <p:txBody>
                <a:bodyPr>
                  <a:spAutoFit/>
                </a:bodyPr>
                <a:lstStyle/>
                <a:p>
                  <a:endParaRPr lang="en-US"/>
                </a:p>
                <a:p>
                  <a:endParaRPr lang="en-US"/>
                </a:p>
              </p:txBody>
            </p:sp>
            <p:sp>
              <p:nvSpPr>
                <p:cNvPr id="28682" name="TextBox 34"/>
                <p:cNvSpPr txBox="1">
                  <a:spLocks noChangeArrowheads="1"/>
                </p:cNvSpPr>
                <p:nvPr/>
              </p:nvSpPr>
              <p:spPr bwMode="auto">
                <a:xfrm>
                  <a:off x="6168571" y="2554514"/>
                  <a:ext cx="4898569" cy="646331"/>
                </a:xfrm>
                <a:prstGeom prst="rect">
                  <a:avLst/>
                </a:prstGeom>
                <a:noFill/>
                <a:ln w="9525">
                  <a:noFill/>
                  <a:miter lim="800000"/>
                  <a:headEnd/>
                  <a:tailEnd/>
                </a:ln>
              </p:spPr>
              <p:txBody>
                <a:bodyPr>
                  <a:spAutoFit/>
                </a:bodyPr>
                <a:lstStyle/>
                <a:p>
                  <a:r>
                    <a:rPr lang="en-US"/>
                    <a:t>dr    Held-to-Maturity Investments (+A) </a:t>
                  </a:r>
                </a:p>
                <a:p>
                  <a:r>
                    <a:rPr lang="en-US"/>
                    <a:t>         cr    Cash (-A)</a:t>
                  </a:r>
                </a:p>
              </p:txBody>
            </p:sp>
            <p:sp>
              <p:nvSpPr>
                <p:cNvPr id="28683" name="TextBox 35"/>
                <p:cNvSpPr txBox="1">
                  <a:spLocks noChangeArrowheads="1"/>
                </p:cNvSpPr>
                <p:nvPr/>
              </p:nvSpPr>
              <p:spPr bwMode="auto">
                <a:xfrm>
                  <a:off x="11524343" y="2554514"/>
                  <a:ext cx="1088571" cy="646331"/>
                </a:xfrm>
                <a:prstGeom prst="rect">
                  <a:avLst/>
                </a:prstGeom>
                <a:noFill/>
                <a:ln w="9525">
                  <a:noFill/>
                  <a:miter lim="800000"/>
                  <a:headEnd/>
                  <a:tailEnd/>
                </a:ln>
              </p:spPr>
              <p:txBody>
                <a:bodyPr>
                  <a:spAutoFit/>
                </a:bodyPr>
                <a:lstStyle/>
                <a:p>
                  <a:pPr algn="r"/>
                  <a:endParaRPr lang="en-US"/>
                </a:p>
                <a:p>
                  <a:pPr algn="r"/>
                  <a:r>
                    <a:rPr lang="en-US"/>
                    <a:t>100</a:t>
                  </a:r>
                </a:p>
              </p:txBody>
            </p:sp>
            <p:sp>
              <p:nvSpPr>
                <p:cNvPr id="28684" name="TextBox 36"/>
                <p:cNvSpPr txBox="1">
                  <a:spLocks noChangeArrowheads="1"/>
                </p:cNvSpPr>
                <p:nvPr/>
              </p:nvSpPr>
              <p:spPr bwMode="auto">
                <a:xfrm>
                  <a:off x="10268856" y="2561771"/>
                  <a:ext cx="1088571" cy="646331"/>
                </a:xfrm>
                <a:prstGeom prst="rect">
                  <a:avLst/>
                </a:prstGeom>
                <a:noFill/>
                <a:ln w="9525">
                  <a:noFill/>
                  <a:miter lim="800000"/>
                  <a:headEnd/>
                  <a:tailEnd/>
                </a:ln>
              </p:spPr>
              <p:txBody>
                <a:bodyPr>
                  <a:spAutoFit/>
                </a:bodyPr>
                <a:lstStyle/>
                <a:p>
                  <a:pPr algn="r"/>
                  <a:r>
                    <a:rPr lang="en-US"/>
                    <a:t>100</a:t>
                  </a:r>
                </a:p>
                <a:p>
                  <a:pPr algn="r"/>
                  <a:endParaRPr lang="en-US"/>
                </a:p>
              </p:txBody>
            </p:sp>
          </p:gr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left)">
                                      <p:cBhvr>
                                        <p:cTn id="1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3"/>
          <p:cNvSpPr>
            <a:spLocks noGrp="1"/>
          </p:cNvSpPr>
          <p:nvPr>
            <p:ph type="title"/>
          </p:nvPr>
        </p:nvSpPr>
        <p:spPr/>
        <p:txBody>
          <a:bodyPr/>
          <a:lstStyle/>
          <a:p>
            <a:pPr eaLnBrk="1" hangingPunct="1"/>
            <a:r>
              <a:rPr lang="en-US" sz="3600" smtClean="0"/>
              <a:t>Debt Investments Held to Maturity: Amortized Cost Method</a:t>
            </a:r>
          </a:p>
        </p:txBody>
      </p:sp>
      <p:sp>
        <p:nvSpPr>
          <p:cNvPr id="30722" name="TextBox 3"/>
          <p:cNvSpPr txBox="1">
            <a:spLocks noChangeArrowheads="1"/>
          </p:cNvSpPr>
          <p:nvPr/>
        </p:nvSpPr>
        <p:spPr bwMode="auto">
          <a:xfrm>
            <a:off x="457200" y="1600200"/>
            <a:ext cx="8229600" cy="1570038"/>
          </a:xfrm>
          <a:prstGeom prst="rect">
            <a:avLst/>
          </a:prstGeom>
          <a:noFill/>
          <a:ln w="9525">
            <a:noFill/>
            <a:miter lim="800000"/>
            <a:headEnd/>
            <a:tailEnd/>
          </a:ln>
        </p:spPr>
        <p:txBody>
          <a:bodyPr>
            <a:spAutoFit/>
          </a:bodyPr>
          <a:lstStyle/>
          <a:p>
            <a:pPr algn="ctr"/>
            <a:r>
              <a:rPr lang="en-US" sz="2400"/>
              <a:t>On December 31, 2013, Washington Post Company will prepare an adjusting entry to accrue interest for three months (since the October 1 purchase)</a:t>
            </a:r>
          </a:p>
          <a:p>
            <a:pPr algn="ctr"/>
            <a:r>
              <a:rPr lang="en-US" sz="2400"/>
              <a:t> ($100 million × 8% × 3/12 = $2 million).</a:t>
            </a:r>
          </a:p>
        </p:txBody>
      </p:sp>
      <p:grpSp>
        <p:nvGrpSpPr>
          <p:cNvPr id="7" name="Group 6"/>
          <p:cNvGrpSpPr>
            <a:grpSpLocks/>
          </p:cNvGrpSpPr>
          <p:nvPr/>
        </p:nvGrpSpPr>
        <p:grpSpPr bwMode="auto">
          <a:xfrm>
            <a:off x="638175" y="3200400"/>
            <a:ext cx="7766050" cy="1622425"/>
            <a:chOff x="623888" y="2611438"/>
            <a:chExt cx="7766050" cy="1622423"/>
          </a:xfrm>
        </p:grpSpPr>
        <p:grpSp>
          <p:nvGrpSpPr>
            <p:cNvPr id="30743" name="Group 21"/>
            <p:cNvGrpSpPr>
              <a:grpSpLocks/>
            </p:cNvGrpSpPr>
            <p:nvPr/>
          </p:nvGrpSpPr>
          <p:grpSpPr bwMode="auto">
            <a:xfrm>
              <a:off x="623888" y="2611438"/>
              <a:ext cx="7766050" cy="1622423"/>
              <a:chOff x="624114" y="2771779"/>
              <a:chExt cx="7547429" cy="1621028"/>
            </a:xfrm>
          </p:grpSpPr>
          <p:sp>
            <p:nvSpPr>
              <p:cNvPr id="23" name="Rounded Rectangle 22"/>
              <p:cNvSpPr/>
              <p:nvPr/>
            </p:nvSpPr>
            <p:spPr>
              <a:xfrm>
                <a:off x="624114" y="2844741"/>
                <a:ext cx="7547429" cy="1548066"/>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0759" name="Group 26"/>
              <p:cNvGrpSpPr>
                <a:grpSpLocks/>
              </p:cNvGrpSpPr>
              <p:nvPr/>
            </p:nvGrpSpPr>
            <p:grpSpPr bwMode="auto">
              <a:xfrm>
                <a:off x="649518" y="2771779"/>
                <a:ext cx="1905000" cy="381000"/>
                <a:chOff x="533400" y="3235975"/>
                <a:chExt cx="1905000" cy="381000"/>
              </a:xfrm>
            </p:grpSpPr>
            <p:grpSp>
              <p:nvGrpSpPr>
                <p:cNvPr id="30760" name="Group 16"/>
                <p:cNvGrpSpPr>
                  <a:grpSpLocks/>
                </p:cNvGrpSpPr>
                <p:nvPr/>
              </p:nvGrpSpPr>
              <p:grpSpPr bwMode="auto">
                <a:xfrm>
                  <a:off x="533400" y="3235975"/>
                  <a:ext cx="428172" cy="381000"/>
                  <a:chOff x="838200" y="3733800"/>
                  <a:chExt cx="428172" cy="381000"/>
                </a:xfrm>
              </p:grpSpPr>
              <p:sp>
                <p:nvSpPr>
                  <p:cNvPr id="27" name="Oval 26"/>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 name="TextBox 27"/>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1</a:t>
                    </a:r>
                  </a:p>
                </p:txBody>
              </p:sp>
            </p:grpSp>
            <p:sp>
              <p:nvSpPr>
                <p:cNvPr id="26" name="TextBox 25"/>
                <p:cNvSpPr txBox="1"/>
                <p:nvPr/>
              </p:nvSpPr>
              <p:spPr>
                <a:xfrm>
                  <a:off x="913755" y="3242320"/>
                  <a:ext cx="1524297" cy="367983"/>
                </a:xfrm>
                <a:prstGeom prst="rect">
                  <a:avLst/>
                </a:prstGeom>
                <a:noFill/>
              </p:spPr>
              <p:txBody>
                <a:bodyPr>
                  <a:spAutoFit/>
                </a:bodyPr>
                <a:lstStyle/>
                <a:p>
                  <a:pPr>
                    <a:defRPr/>
                  </a:pPr>
                  <a:r>
                    <a:rPr lang="en-US" b="1" dirty="0">
                      <a:solidFill>
                        <a:schemeClr val="accent6"/>
                      </a:solidFill>
                      <a:latin typeface="Arial" pitchFamily="34" charset="0"/>
                      <a:ea typeface="ＭＳ Ｐゴシック" pitchFamily="34" charset="-128"/>
                      <a:cs typeface="+mn-cs"/>
                    </a:rPr>
                    <a:t>Analyze</a:t>
                  </a:r>
                </a:p>
              </p:txBody>
            </p:sp>
          </p:grpSp>
        </p:grpSp>
        <p:grpSp>
          <p:nvGrpSpPr>
            <p:cNvPr id="30744" name="Group 29"/>
            <p:cNvGrpSpPr>
              <a:grpSpLocks/>
            </p:cNvGrpSpPr>
            <p:nvPr/>
          </p:nvGrpSpPr>
          <p:grpSpPr bwMode="auto">
            <a:xfrm>
              <a:off x="1128486" y="2968625"/>
              <a:ext cx="6912431" cy="1053827"/>
              <a:chOff x="-6388905" y="-373219"/>
              <a:chExt cx="6912431" cy="1053827"/>
            </a:xfrm>
          </p:grpSpPr>
          <p:grpSp>
            <p:nvGrpSpPr>
              <p:cNvPr id="30745" name="Group 16"/>
              <p:cNvGrpSpPr>
                <a:grpSpLocks/>
              </p:cNvGrpSpPr>
              <p:nvPr/>
            </p:nvGrpSpPr>
            <p:grpSpPr bwMode="auto">
              <a:xfrm>
                <a:off x="-6388905" y="-373219"/>
                <a:ext cx="6912429" cy="315745"/>
                <a:chOff x="-6388905" y="-373219"/>
                <a:chExt cx="6912429" cy="315745"/>
              </a:xfrm>
            </p:grpSpPr>
            <p:grpSp>
              <p:nvGrpSpPr>
                <p:cNvPr id="30751" name="Group 14"/>
                <p:cNvGrpSpPr>
                  <a:grpSpLocks/>
                </p:cNvGrpSpPr>
                <p:nvPr/>
              </p:nvGrpSpPr>
              <p:grpSpPr bwMode="auto">
                <a:xfrm>
                  <a:off x="-6388905" y="-373219"/>
                  <a:ext cx="6912429" cy="315745"/>
                  <a:chOff x="-6388905" y="-373219"/>
                  <a:chExt cx="6912429" cy="315745"/>
                </a:xfrm>
              </p:grpSpPr>
              <p:grpSp>
                <p:nvGrpSpPr>
                  <p:cNvPr id="30753" name="Group 13"/>
                  <p:cNvGrpSpPr>
                    <a:grpSpLocks/>
                  </p:cNvGrpSpPr>
                  <p:nvPr/>
                </p:nvGrpSpPr>
                <p:grpSpPr bwMode="auto">
                  <a:xfrm>
                    <a:off x="-6388905" y="-373219"/>
                    <a:ext cx="6912429" cy="315745"/>
                    <a:chOff x="-5969805" y="3329863"/>
                    <a:chExt cx="6912429" cy="315745"/>
                  </a:xfrm>
                </p:grpSpPr>
                <p:sp>
                  <p:nvSpPr>
                    <p:cNvPr id="30755" name="TextBox 19"/>
                    <p:cNvSpPr txBox="1">
                      <a:spLocks noChangeArrowheads="1"/>
                    </p:cNvSpPr>
                    <p:nvPr/>
                  </p:nvSpPr>
                  <p:spPr bwMode="auto">
                    <a:xfrm>
                      <a:off x="-5966177" y="3336668"/>
                      <a:ext cx="6908801" cy="307777"/>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30756" name="TextBox 20"/>
                    <p:cNvSpPr txBox="1">
                      <a:spLocks noChangeArrowheads="1"/>
                    </p:cNvSpPr>
                    <p:nvPr/>
                  </p:nvSpPr>
                  <p:spPr bwMode="auto">
                    <a:xfrm>
                      <a:off x="-5969805" y="3329863"/>
                      <a:ext cx="2046514" cy="315745"/>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30757"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30754" name="TextBox 18"/>
                  <p:cNvSpPr txBox="1">
                    <a:spLocks noChangeArrowheads="1"/>
                  </p:cNvSpPr>
                  <p:nvPr/>
                </p:nvSpPr>
                <p:spPr bwMode="auto">
                  <a:xfrm>
                    <a:off x="-1682648" y="-366414"/>
                    <a:ext cx="2206171" cy="307777"/>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30752" name="TextBox 16"/>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30746" name="Group 22"/>
              <p:cNvGrpSpPr>
                <a:grpSpLocks/>
              </p:cNvGrpSpPr>
              <p:nvPr/>
            </p:nvGrpSpPr>
            <p:grpSpPr bwMode="auto">
              <a:xfrm>
                <a:off x="-6379936" y="-58058"/>
                <a:ext cx="6903462" cy="738666"/>
                <a:chOff x="-6379936" y="-58058"/>
                <a:chExt cx="6903462" cy="738666"/>
              </a:xfrm>
            </p:grpSpPr>
            <p:sp>
              <p:nvSpPr>
                <p:cNvPr id="30747" name="TextBox 11"/>
                <p:cNvSpPr txBox="1">
                  <a:spLocks noChangeArrowheads="1"/>
                </p:cNvSpPr>
                <p:nvPr/>
              </p:nvSpPr>
              <p:spPr bwMode="auto">
                <a:xfrm>
                  <a:off x="-6379936" y="-58058"/>
                  <a:ext cx="690346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30748" name="TextBox 12"/>
                <p:cNvSpPr txBox="1">
                  <a:spLocks noChangeArrowheads="1"/>
                </p:cNvSpPr>
                <p:nvPr/>
              </p:nvSpPr>
              <p:spPr bwMode="auto">
                <a:xfrm>
                  <a:off x="-6379936" y="-58058"/>
                  <a:ext cx="2041176" cy="738664"/>
                </a:xfrm>
                <a:prstGeom prst="rect">
                  <a:avLst/>
                </a:prstGeom>
                <a:noFill/>
                <a:ln w="19050">
                  <a:solidFill>
                    <a:schemeClr val="tx1"/>
                  </a:solidFill>
                  <a:miter lim="800000"/>
                  <a:headEnd/>
                  <a:tailEnd/>
                </a:ln>
              </p:spPr>
              <p:txBody>
                <a:bodyPr>
                  <a:spAutoFit/>
                </a:bodyPr>
                <a:lstStyle/>
                <a:p>
                  <a:r>
                    <a:rPr lang="en-US" sz="1400"/>
                    <a:t>Interest Receivable  +2  </a:t>
                  </a:r>
                </a:p>
                <a:p>
                  <a:endParaRPr lang="en-US" sz="1400"/>
                </a:p>
                <a:p>
                  <a:endParaRPr lang="en-US" sz="1400"/>
                </a:p>
              </p:txBody>
            </p:sp>
            <p:sp>
              <p:nvSpPr>
                <p:cNvPr id="30749" name="TextBox 13"/>
                <p:cNvSpPr txBox="1">
                  <a:spLocks noChangeArrowheads="1"/>
                </p:cNvSpPr>
                <p:nvPr/>
              </p:nvSpPr>
              <p:spPr bwMode="auto">
                <a:xfrm>
                  <a:off x="-3999592" y="-58056"/>
                  <a:ext cx="199763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30750" name="TextBox 14"/>
                <p:cNvSpPr txBox="1">
                  <a:spLocks noChangeArrowheads="1"/>
                </p:cNvSpPr>
                <p:nvPr/>
              </p:nvSpPr>
              <p:spPr bwMode="auto">
                <a:xfrm>
                  <a:off x="-1676399" y="-58058"/>
                  <a:ext cx="2199925" cy="738664"/>
                </a:xfrm>
                <a:prstGeom prst="rect">
                  <a:avLst/>
                </a:prstGeom>
                <a:noFill/>
                <a:ln w="19050">
                  <a:solidFill>
                    <a:schemeClr val="tx1"/>
                  </a:solidFill>
                  <a:miter lim="800000"/>
                  <a:headEnd/>
                  <a:tailEnd/>
                </a:ln>
              </p:spPr>
              <p:txBody>
                <a:bodyPr>
                  <a:spAutoFit/>
                </a:bodyPr>
                <a:lstStyle/>
                <a:p>
                  <a:r>
                    <a:rPr lang="en-US" sz="1400"/>
                    <a:t>Interest</a:t>
                  </a:r>
                </a:p>
                <a:p>
                  <a:r>
                    <a:rPr lang="en-US" sz="1400"/>
                    <a:t>Revenue (+R)             +2</a:t>
                  </a:r>
                </a:p>
                <a:p>
                  <a:endParaRPr lang="en-US" sz="1400"/>
                </a:p>
              </p:txBody>
            </p:sp>
          </p:grpSp>
        </p:grpSp>
      </p:grpSp>
      <p:grpSp>
        <p:nvGrpSpPr>
          <p:cNvPr id="29" name="Group 28"/>
          <p:cNvGrpSpPr>
            <a:grpSpLocks/>
          </p:cNvGrpSpPr>
          <p:nvPr/>
        </p:nvGrpSpPr>
        <p:grpSpPr bwMode="auto">
          <a:xfrm>
            <a:off x="666750" y="5029200"/>
            <a:ext cx="7721600" cy="1223963"/>
            <a:chOff x="652463" y="4016375"/>
            <a:chExt cx="7721600" cy="1223963"/>
          </a:xfrm>
        </p:grpSpPr>
        <p:grpSp>
          <p:nvGrpSpPr>
            <p:cNvPr id="30725" name="Group 24"/>
            <p:cNvGrpSpPr>
              <a:grpSpLocks/>
            </p:cNvGrpSpPr>
            <p:nvPr/>
          </p:nvGrpSpPr>
          <p:grpSpPr bwMode="auto">
            <a:xfrm>
              <a:off x="652463" y="4016375"/>
              <a:ext cx="7721600" cy="1223963"/>
              <a:chOff x="711199" y="4336108"/>
              <a:chExt cx="7532915" cy="1222863"/>
            </a:xfrm>
          </p:grpSpPr>
          <p:sp>
            <p:nvSpPr>
              <p:cNvPr id="38" name="Rounded Rectangle 37"/>
              <p:cNvSpPr/>
              <p:nvPr/>
            </p:nvSpPr>
            <p:spPr>
              <a:xfrm>
                <a:off x="740625" y="4412240"/>
                <a:ext cx="7503489" cy="1146731"/>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0734" name="Group 25"/>
              <p:cNvGrpSpPr>
                <a:grpSpLocks/>
              </p:cNvGrpSpPr>
              <p:nvPr/>
            </p:nvGrpSpPr>
            <p:grpSpPr bwMode="auto">
              <a:xfrm>
                <a:off x="711199" y="4336108"/>
                <a:ext cx="1905000" cy="387350"/>
                <a:chOff x="3505200" y="3232737"/>
                <a:chExt cx="1905000" cy="387476"/>
              </a:xfrm>
            </p:grpSpPr>
            <p:grpSp>
              <p:nvGrpSpPr>
                <p:cNvPr id="30735" name="Group 15"/>
                <p:cNvGrpSpPr>
                  <a:grpSpLocks/>
                </p:cNvGrpSpPr>
                <p:nvPr/>
              </p:nvGrpSpPr>
              <p:grpSpPr bwMode="auto">
                <a:xfrm>
                  <a:off x="3505200" y="3232737"/>
                  <a:ext cx="413658" cy="387476"/>
                  <a:chOff x="2133600" y="4870324"/>
                  <a:chExt cx="413658" cy="387476"/>
                </a:xfrm>
              </p:grpSpPr>
              <p:sp>
                <p:nvSpPr>
                  <p:cNvPr id="42"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3" name="TextBox 42"/>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2</a:t>
                    </a:r>
                  </a:p>
                </p:txBody>
              </p:sp>
            </p:grpSp>
            <p:sp>
              <p:nvSpPr>
                <p:cNvPr id="30736"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30726" name="Group 44"/>
            <p:cNvGrpSpPr>
              <a:grpSpLocks/>
            </p:cNvGrpSpPr>
            <p:nvPr/>
          </p:nvGrpSpPr>
          <p:grpSpPr bwMode="auto">
            <a:xfrm>
              <a:off x="1132115" y="4397828"/>
              <a:ext cx="6966858" cy="653588"/>
              <a:chOff x="5660571" y="3425371"/>
              <a:chExt cx="6966858" cy="653588"/>
            </a:xfrm>
          </p:grpSpPr>
          <p:sp>
            <p:nvSpPr>
              <p:cNvPr id="32" name="TextBox 31"/>
              <p:cNvSpPr txBox="1"/>
              <p:nvPr/>
            </p:nvSpPr>
            <p:spPr>
              <a:xfrm>
                <a:off x="5660344" y="3424918"/>
                <a:ext cx="6967538" cy="646113"/>
              </a:xfrm>
              <a:prstGeom prst="rect">
                <a:avLst/>
              </a:prstGeom>
              <a:solidFill>
                <a:schemeClr val="accent2">
                  <a:lumMod val="20000"/>
                  <a:lumOff val="80000"/>
                </a:schemeClr>
              </a:solidFill>
            </p:spPr>
            <p:txBody>
              <a:bodyPr>
                <a:spAutoFit/>
              </a:bodyPr>
              <a:lstStyle/>
              <a:p>
                <a:pPr>
                  <a:defRPr/>
                </a:pPr>
                <a:endParaRPr lang="en-US" dirty="0">
                  <a:latin typeface="Arial" pitchFamily="34" charset="0"/>
                  <a:ea typeface="ＭＳ Ｐゴシック" pitchFamily="34" charset="-128"/>
                  <a:cs typeface="+mn-cs"/>
                </a:endParaRPr>
              </a:p>
              <a:p>
                <a:pPr>
                  <a:defRPr/>
                </a:pPr>
                <a:endParaRPr lang="en-US" dirty="0">
                  <a:latin typeface="Arial" pitchFamily="34" charset="0"/>
                  <a:ea typeface="ＭＳ Ｐゴシック" pitchFamily="34" charset="-128"/>
                  <a:cs typeface="+mn-cs"/>
                </a:endParaRPr>
              </a:p>
            </p:txBody>
          </p:sp>
          <p:grpSp>
            <p:nvGrpSpPr>
              <p:cNvPr id="30728" name="Group 73"/>
              <p:cNvGrpSpPr>
                <a:grpSpLocks/>
              </p:cNvGrpSpPr>
              <p:nvPr/>
            </p:nvGrpSpPr>
            <p:grpSpPr bwMode="auto">
              <a:xfrm>
                <a:off x="5675086" y="3425371"/>
                <a:ext cx="6937828" cy="653588"/>
                <a:chOff x="5675086" y="2554514"/>
                <a:chExt cx="6937828" cy="653588"/>
              </a:xfrm>
            </p:grpSpPr>
            <p:sp>
              <p:nvSpPr>
                <p:cNvPr id="30729" name="TextBox 33"/>
                <p:cNvSpPr txBox="1">
                  <a:spLocks noChangeArrowheads="1"/>
                </p:cNvSpPr>
                <p:nvPr/>
              </p:nvSpPr>
              <p:spPr bwMode="auto">
                <a:xfrm>
                  <a:off x="5675086" y="2554514"/>
                  <a:ext cx="522514" cy="646331"/>
                </a:xfrm>
                <a:prstGeom prst="rect">
                  <a:avLst/>
                </a:prstGeom>
                <a:noFill/>
                <a:ln w="9525">
                  <a:noFill/>
                  <a:miter lim="800000"/>
                  <a:headEnd/>
                  <a:tailEnd/>
                </a:ln>
              </p:spPr>
              <p:txBody>
                <a:bodyPr>
                  <a:spAutoFit/>
                </a:bodyPr>
                <a:lstStyle/>
                <a:p>
                  <a:endParaRPr lang="en-US"/>
                </a:p>
                <a:p>
                  <a:endParaRPr lang="en-US"/>
                </a:p>
              </p:txBody>
            </p:sp>
            <p:sp>
              <p:nvSpPr>
                <p:cNvPr id="30730" name="TextBox 34"/>
                <p:cNvSpPr txBox="1">
                  <a:spLocks noChangeArrowheads="1"/>
                </p:cNvSpPr>
                <p:nvPr/>
              </p:nvSpPr>
              <p:spPr bwMode="auto">
                <a:xfrm>
                  <a:off x="6168571" y="2554514"/>
                  <a:ext cx="4898569" cy="646331"/>
                </a:xfrm>
                <a:prstGeom prst="rect">
                  <a:avLst/>
                </a:prstGeom>
                <a:noFill/>
                <a:ln w="9525">
                  <a:noFill/>
                  <a:miter lim="800000"/>
                  <a:headEnd/>
                  <a:tailEnd/>
                </a:ln>
              </p:spPr>
              <p:txBody>
                <a:bodyPr>
                  <a:spAutoFit/>
                </a:bodyPr>
                <a:lstStyle/>
                <a:p>
                  <a:r>
                    <a:rPr lang="en-US"/>
                    <a:t>dr    Interest Receivable (+A) </a:t>
                  </a:r>
                </a:p>
                <a:p>
                  <a:r>
                    <a:rPr lang="en-US"/>
                    <a:t>         cr    Interest Revenue (+R, +SE)</a:t>
                  </a:r>
                </a:p>
              </p:txBody>
            </p:sp>
            <p:sp>
              <p:nvSpPr>
                <p:cNvPr id="30731" name="TextBox 35"/>
                <p:cNvSpPr txBox="1">
                  <a:spLocks noChangeArrowheads="1"/>
                </p:cNvSpPr>
                <p:nvPr/>
              </p:nvSpPr>
              <p:spPr bwMode="auto">
                <a:xfrm>
                  <a:off x="11524343" y="2554514"/>
                  <a:ext cx="1088571" cy="646331"/>
                </a:xfrm>
                <a:prstGeom prst="rect">
                  <a:avLst/>
                </a:prstGeom>
                <a:noFill/>
                <a:ln w="9525">
                  <a:noFill/>
                  <a:miter lim="800000"/>
                  <a:headEnd/>
                  <a:tailEnd/>
                </a:ln>
              </p:spPr>
              <p:txBody>
                <a:bodyPr>
                  <a:spAutoFit/>
                </a:bodyPr>
                <a:lstStyle/>
                <a:p>
                  <a:pPr algn="r"/>
                  <a:endParaRPr lang="en-US"/>
                </a:p>
                <a:p>
                  <a:pPr algn="r"/>
                  <a:r>
                    <a:rPr lang="en-US"/>
                    <a:t>2</a:t>
                  </a:r>
                </a:p>
              </p:txBody>
            </p:sp>
            <p:sp>
              <p:nvSpPr>
                <p:cNvPr id="30732" name="TextBox 36"/>
                <p:cNvSpPr txBox="1">
                  <a:spLocks noChangeArrowheads="1"/>
                </p:cNvSpPr>
                <p:nvPr/>
              </p:nvSpPr>
              <p:spPr bwMode="auto">
                <a:xfrm>
                  <a:off x="10268856" y="2561771"/>
                  <a:ext cx="1088571" cy="646331"/>
                </a:xfrm>
                <a:prstGeom prst="rect">
                  <a:avLst/>
                </a:prstGeom>
                <a:noFill/>
                <a:ln w="9525">
                  <a:noFill/>
                  <a:miter lim="800000"/>
                  <a:headEnd/>
                  <a:tailEnd/>
                </a:ln>
              </p:spPr>
              <p:txBody>
                <a:bodyPr>
                  <a:spAutoFit/>
                </a:bodyPr>
                <a:lstStyle/>
                <a:p>
                  <a:pPr algn="r"/>
                  <a:r>
                    <a:rPr lang="en-US"/>
                    <a:t>2</a:t>
                  </a:r>
                </a:p>
                <a:p>
                  <a:pPr algn="r"/>
                  <a:endParaRPr lang="en-US"/>
                </a:p>
              </p:txBody>
            </p:sp>
          </p:gr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left)">
                                      <p:cBhvr>
                                        <p:cTn id="1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3"/>
          <p:cNvSpPr>
            <a:spLocks noGrp="1"/>
          </p:cNvSpPr>
          <p:nvPr>
            <p:ph type="title"/>
          </p:nvPr>
        </p:nvSpPr>
        <p:spPr/>
        <p:txBody>
          <a:bodyPr/>
          <a:lstStyle/>
          <a:p>
            <a:pPr eaLnBrk="1" hangingPunct="1"/>
            <a:r>
              <a:rPr lang="en-US" sz="3600" smtClean="0"/>
              <a:t>Debt Investments Held to Maturity: Amortized Cost Method</a:t>
            </a:r>
          </a:p>
        </p:txBody>
      </p:sp>
      <p:sp>
        <p:nvSpPr>
          <p:cNvPr id="32770" name="TextBox 4"/>
          <p:cNvSpPr txBox="1">
            <a:spLocks noChangeArrowheads="1"/>
          </p:cNvSpPr>
          <p:nvPr/>
        </p:nvSpPr>
        <p:spPr bwMode="auto">
          <a:xfrm>
            <a:off x="457200" y="1619250"/>
            <a:ext cx="8229600" cy="1200150"/>
          </a:xfrm>
          <a:prstGeom prst="rect">
            <a:avLst/>
          </a:prstGeom>
          <a:noFill/>
          <a:ln w="9525">
            <a:noFill/>
            <a:miter lim="800000"/>
            <a:headEnd/>
            <a:tailEnd/>
          </a:ln>
        </p:spPr>
        <p:txBody>
          <a:bodyPr>
            <a:spAutoFit/>
          </a:bodyPr>
          <a:lstStyle/>
          <a:p>
            <a:pPr algn="ctr"/>
            <a:r>
              <a:rPr lang="en-US" sz="2400"/>
              <a:t>On September 30, </a:t>
            </a:r>
            <a:r>
              <a:rPr lang="en-US" sz="2400">
                <a:solidFill>
                  <a:srgbClr val="FF0000"/>
                </a:solidFill>
              </a:rPr>
              <a:t>2014</a:t>
            </a:r>
            <a:r>
              <a:rPr lang="en-US" sz="2400"/>
              <a:t>, Washington Post Company will receive a full year of interest. Revenue recognized in 2014 is ($100,000,000 × 8% × 9/12).</a:t>
            </a:r>
          </a:p>
        </p:txBody>
      </p:sp>
      <p:grpSp>
        <p:nvGrpSpPr>
          <p:cNvPr id="8" name="Group 7"/>
          <p:cNvGrpSpPr>
            <a:grpSpLocks/>
          </p:cNvGrpSpPr>
          <p:nvPr/>
        </p:nvGrpSpPr>
        <p:grpSpPr bwMode="auto">
          <a:xfrm>
            <a:off x="638175" y="2971800"/>
            <a:ext cx="7766050" cy="1622425"/>
            <a:chOff x="623888" y="2611438"/>
            <a:chExt cx="7766050" cy="1622423"/>
          </a:xfrm>
        </p:grpSpPr>
        <p:grpSp>
          <p:nvGrpSpPr>
            <p:cNvPr id="32791" name="Group 21"/>
            <p:cNvGrpSpPr>
              <a:grpSpLocks/>
            </p:cNvGrpSpPr>
            <p:nvPr/>
          </p:nvGrpSpPr>
          <p:grpSpPr bwMode="auto">
            <a:xfrm>
              <a:off x="623888" y="2611438"/>
              <a:ext cx="7766050" cy="1622423"/>
              <a:chOff x="624114" y="2771779"/>
              <a:chExt cx="7547429" cy="1621028"/>
            </a:xfrm>
          </p:grpSpPr>
          <p:sp>
            <p:nvSpPr>
              <p:cNvPr id="24" name="Rounded Rectangle 23"/>
              <p:cNvSpPr/>
              <p:nvPr/>
            </p:nvSpPr>
            <p:spPr>
              <a:xfrm>
                <a:off x="624114" y="2844741"/>
                <a:ext cx="7547429" cy="1548066"/>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2807" name="Group 26"/>
              <p:cNvGrpSpPr>
                <a:grpSpLocks/>
              </p:cNvGrpSpPr>
              <p:nvPr/>
            </p:nvGrpSpPr>
            <p:grpSpPr bwMode="auto">
              <a:xfrm>
                <a:off x="649518" y="2771779"/>
                <a:ext cx="1905000" cy="381000"/>
                <a:chOff x="533400" y="3235975"/>
                <a:chExt cx="1905000" cy="381000"/>
              </a:xfrm>
            </p:grpSpPr>
            <p:grpSp>
              <p:nvGrpSpPr>
                <p:cNvPr id="32808" name="Group 16"/>
                <p:cNvGrpSpPr>
                  <a:grpSpLocks/>
                </p:cNvGrpSpPr>
                <p:nvPr/>
              </p:nvGrpSpPr>
              <p:grpSpPr bwMode="auto">
                <a:xfrm>
                  <a:off x="533400" y="3235975"/>
                  <a:ext cx="428172" cy="381000"/>
                  <a:chOff x="838200" y="3733800"/>
                  <a:chExt cx="428172" cy="381000"/>
                </a:xfrm>
              </p:grpSpPr>
              <p:sp>
                <p:nvSpPr>
                  <p:cNvPr id="28" name="Oval 27"/>
                  <p:cNvSpPr/>
                  <p:nvPr/>
                </p:nvSpPr>
                <p:spPr>
                  <a:xfrm>
                    <a:off x="838200" y="3733800"/>
                    <a:ext cx="381000" cy="381000"/>
                  </a:xfrm>
                  <a:prstGeom prst="ellipse">
                    <a:avLst/>
                  </a:prstGeom>
                  <a:solidFill>
                    <a:schemeClr val="accent6"/>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9" name="TextBox 28"/>
                  <p:cNvSpPr txBox="1"/>
                  <p:nvPr/>
                </p:nvSpPr>
                <p:spPr>
                  <a:xfrm>
                    <a:off x="885372" y="3733800"/>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1</a:t>
                    </a:r>
                  </a:p>
                </p:txBody>
              </p:sp>
            </p:grpSp>
            <p:sp>
              <p:nvSpPr>
                <p:cNvPr id="27" name="TextBox 26"/>
                <p:cNvSpPr txBox="1"/>
                <p:nvPr/>
              </p:nvSpPr>
              <p:spPr>
                <a:xfrm>
                  <a:off x="913755" y="3242320"/>
                  <a:ext cx="1524297" cy="367983"/>
                </a:xfrm>
                <a:prstGeom prst="rect">
                  <a:avLst/>
                </a:prstGeom>
                <a:noFill/>
              </p:spPr>
              <p:txBody>
                <a:bodyPr>
                  <a:spAutoFit/>
                </a:bodyPr>
                <a:lstStyle/>
                <a:p>
                  <a:pPr>
                    <a:defRPr/>
                  </a:pPr>
                  <a:r>
                    <a:rPr lang="en-US" b="1" dirty="0">
                      <a:solidFill>
                        <a:schemeClr val="accent6"/>
                      </a:solidFill>
                      <a:latin typeface="Arial" pitchFamily="34" charset="0"/>
                      <a:ea typeface="ＭＳ Ｐゴシック" pitchFamily="34" charset="-128"/>
                      <a:cs typeface="+mn-cs"/>
                    </a:rPr>
                    <a:t>Analyze</a:t>
                  </a:r>
                </a:p>
              </p:txBody>
            </p:sp>
          </p:grpSp>
        </p:grpSp>
        <p:grpSp>
          <p:nvGrpSpPr>
            <p:cNvPr id="32792" name="Group 29"/>
            <p:cNvGrpSpPr>
              <a:grpSpLocks/>
            </p:cNvGrpSpPr>
            <p:nvPr/>
          </p:nvGrpSpPr>
          <p:grpSpPr bwMode="auto">
            <a:xfrm>
              <a:off x="1128486" y="2968625"/>
              <a:ext cx="6912431" cy="1064476"/>
              <a:chOff x="-6388905" y="-373219"/>
              <a:chExt cx="6912431" cy="1064476"/>
            </a:xfrm>
          </p:grpSpPr>
          <p:grpSp>
            <p:nvGrpSpPr>
              <p:cNvPr id="32793" name="Group 16"/>
              <p:cNvGrpSpPr>
                <a:grpSpLocks/>
              </p:cNvGrpSpPr>
              <p:nvPr/>
            </p:nvGrpSpPr>
            <p:grpSpPr bwMode="auto">
              <a:xfrm>
                <a:off x="-6388905" y="-373219"/>
                <a:ext cx="6912429" cy="315745"/>
                <a:chOff x="-6388905" y="-373219"/>
                <a:chExt cx="6912429" cy="315745"/>
              </a:xfrm>
            </p:grpSpPr>
            <p:grpSp>
              <p:nvGrpSpPr>
                <p:cNvPr id="32799" name="Group 14"/>
                <p:cNvGrpSpPr>
                  <a:grpSpLocks/>
                </p:cNvGrpSpPr>
                <p:nvPr/>
              </p:nvGrpSpPr>
              <p:grpSpPr bwMode="auto">
                <a:xfrm>
                  <a:off x="-6388905" y="-373219"/>
                  <a:ext cx="6912429" cy="315745"/>
                  <a:chOff x="-6388905" y="-373219"/>
                  <a:chExt cx="6912429" cy="315745"/>
                </a:xfrm>
              </p:grpSpPr>
              <p:grpSp>
                <p:nvGrpSpPr>
                  <p:cNvPr id="32801" name="Group 13"/>
                  <p:cNvGrpSpPr>
                    <a:grpSpLocks/>
                  </p:cNvGrpSpPr>
                  <p:nvPr/>
                </p:nvGrpSpPr>
                <p:grpSpPr bwMode="auto">
                  <a:xfrm>
                    <a:off x="-6388905" y="-373219"/>
                    <a:ext cx="6912429" cy="315745"/>
                    <a:chOff x="-5969805" y="3329863"/>
                    <a:chExt cx="6912429" cy="315745"/>
                  </a:xfrm>
                </p:grpSpPr>
                <p:sp>
                  <p:nvSpPr>
                    <p:cNvPr id="32803" name="TextBox 20"/>
                    <p:cNvSpPr txBox="1">
                      <a:spLocks noChangeArrowheads="1"/>
                    </p:cNvSpPr>
                    <p:nvPr/>
                  </p:nvSpPr>
                  <p:spPr bwMode="auto">
                    <a:xfrm>
                      <a:off x="-5966177" y="3336668"/>
                      <a:ext cx="6908801" cy="307777"/>
                    </a:xfrm>
                    <a:prstGeom prst="rect">
                      <a:avLst/>
                    </a:prstGeom>
                    <a:solidFill>
                      <a:schemeClr val="bg1"/>
                    </a:solidFill>
                    <a:ln w="19050">
                      <a:solidFill>
                        <a:schemeClr val="tx1"/>
                      </a:solidFill>
                      <a:miter lim="800000"/>
                      <a:headEnd/>
                      <a:tailEnd/>
                    </a:ln>
                  </p:spPr>
                  <p:txBody>
                    <a:bodyPr>
                      <a:spAutoFit/>
                    </a:bodyPr>
                    <a:lstStyle/>
                    <a:p>
                      <a:pPr algn="ctr"/>
                      <a:r>
                        <a:rPr lang="en-US" sz="1400" b="1"/>
                        <a:t>Liabilities</a:t>
                      </a:r>
                    </a:p>
                  </p:txBody>
                </p:sp>
                <p:sp>
                  <p:nvSpPr>
                    <p:cNvPr id="32804" name="TextBox 21"/>
                    <p:cNvSpPr txBox="1">
                      <a:spLocks noChangeArrowheads="1"/>
                    </p:cNvSpPr>
                    <p:nvPr/>
                  </p:nvSpPr>
                  <p:spPr bwMode="auto">
                    <a:xfrm>
                      <a:off x="-5969805" y="3329863"/>
                      <a:ext cx="2046514" cy="315745"/>
                    </a:xfrm>
                    <a:prstGeom prst="rect">
                      <a:avLst/>
                    </a:prstGeom>
                    <a:solidFill>
                      <a:schemeClr val="bg1"/>
                    </a:solidFill>
                    <a:ln w="19050">
                      <a:solidFill>
                        <a:schemeClr val="tx1"/>
                      </a:solidFill>
                      <a:miter lim="800000"/>
                      <a:headEnd/>
                      <a:tailEnd/>
                    </a:ln>
                  </p:spPr>
                  <p:txBody>
                    <a:bodyPr>
                      <a:spAutoFit/>
                    </a:bodyPr>
                    <a:lstStyle/>
                    <a:p>
                      <a:pPr algn="ctr"/>
                      <a:r>
                        <a:rPr lang="en-US" sz="1400" b="1"/>
                        <a:t>Assets</a:t>
                      </a:r>
                    </a:p>
                  </p:txBody>
                </p:sp>
                <p:sp>
                  <p:nvSpPr>
                    <p:cNvPr id="32805" name="TextBox 8"/>
                    <p:cNvSpPr txBox="1">
                      <a:spLocks noChangeArrowheads="1"/>
                    </p:cNvSpPr>
                    <p:nvPr/>
                  </p:nvSpPr>
                  <p:spPr bwMode="auto">
                    <a:xfrm>
                      <a:off x="-3923394" y="3333750"/>
                      <a:ext cx="34290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sp>
                <p:nvSpPr>
                  <p:cNvPr id="32802" name="TextBox 19"/>
                  <p:cNvSpPr txBox="1">
                    <a:spLocks noChangeArrowheads="1"/>
                  </p:cNvSpPr>
                  <p:nvPr/>
                </p:nvSpPr>
                <p:spPr bwMode="auto">
                  <a:xfrm>
                    <a:off x="-1682648" y="-366414"/>
                    <a:ext cx="2206171" cy="307777"/>
                  </a:xfrm>
                  <a:prstGeom prst="rect">
                    <a:avLst/>
                  </a:prstGeom>
                  <a:solidFill>
                    <a:schemeClr val="bg1"/>
                  </a:solidFill>
                  <a:ln w="19050">
                    <a:solidFill>
                      <a:schemeClr val="tx1"/>
                    </a:solidFill>
                    <a:miter lim="800000"/>
                    <a:headEnd/>
                    <a:tailEnd/>
                  </a:ln>
                </p:spPr>
                <p:txBody>
                  <a:bodyPr>
                    <a:spAutoFit/>
                  </a:bodyPr>
                  <a:lstStyle/>
                  <a:p>
                    <a:pPr algn="ctr"/>
                    <a:r>
                      <a:rPr lang="en-US" sz="1400" b="1"/>
                      <a:t>Stockholders’ Equity</a:t>
                    </a:r>
                  </a:p>
                </p:txBody>
              </p:sp>
            </p:grpSp>
            <p:sp>
              <p:nvSpPr>
                <p:cNvPr id="32800" name="TextBox 17"/>
                <p:cNvSpPr txBox="1">
                  <a:spLocks noChangeArrowheads="1"/>
                </p:cNvSpPr>
                <p:nvPr/>
              </p:nvSpPr>
              <p:spPr bwMode="auto">
                <a:xfrm>
                  <a:off x="-2000250" y="-369331"/>
                  <a:ext cx="323850" cy="307777"/>
                </a:xfrm>
                <a:prstGeom prst="rect">
                  <a:avLst/>
                </a:prstGeom>
                <a:solidFill>
                  <a:schemeClr val="bg1"/>
                </a:solidFill>
                <a:ln w="19050">
                  <a:solidFill>
                    <a:schemeClr val="tx1"/>
                  </a:solidFill>
                  <a:miter lim="800000"/>
                  <a:headEnd/>
                  <a:tailEnd/>
                </a:ln>
              </p:spPr>
              <p:txBody>
                <a:bodyPr>
                  <a:spAutoFit/>
                </a:bodyPr>
                <a:lstStyle/>
                <a:p>
                  <a:pPr algn="ctr"/>
                  <a:r>
                    <a:rPr lang="en-US" sz="1400" b="1"/>
                    <a:t>+</a:t>
                  </a:r>
                </a:p>
              </p:txBody>
            </p:sp>
          </p:grpSp>
          <p:grpSp>
            <p:nvGrpSpPr>
              <p:cNvPr id="32794" name="Group 22"/>
              <p:cNvGrpSpPr>
                <a:grpSpLocks/>
              </p:cNvGrpSpPr>
              <p:nvPr/>
            </p:nvGrpSpPr>
            <p:grpSpPr bwMode="auto">
              <a:xfrm>
                <a:off x="-6379936" y="-58058"/>
                <a:ext cx="6903462" cy="749315"/>
                <a:chOff x="-6379936" y="-58058"/>
                <a:chExt cx="6903462" cy="749315"/>
              </a:xfrm>
            </p:grpSpPr>
            <p:sp>
              <p:nvSpPr>
                <p:cNvPr id="32795" name="TextBox 12"/>
                <p:cNvSpPr txBox="1">
                  <a:spLocks noChangeArrowheads="1"/>
                </p:cNvSpPr>
                <p:nvPr/>
              </p:nvSpPr>
              <p:spPr bwMode="auto">
                <a:xfrm>
                  <a:off x="-6379936" y="-58058"/>
                  <a:ext cx="690346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32796" name="TextBox 13"/>
                <p:cNvSpPr txBox="1">
                  <a:spLocks noChangeArrowheads="1"/>
                </p:cNvSpPr>
                <p:nvPr/>
              </p:nvSpPr>
              <p:spPr bwMode="auto">
                <a:xfrm>
                  <a:off x="-6379936" y="-58058"/>
                  <a:ext cx="2041824" cy="749315"/>
                </a:xfrm>
                <a:prstGeom prst="rect">
                  <a:avLst/>
                </a:prstGeom>
                <a:noFill/>
                <a:ln w="19050">
                  <a:solidFill>
                    <a:schemeClr val="tx1"/>
                  </a:solidFill>
                  <a:miter lim="800000"/>
                  <a:headEnd/>
                  <a:tailEnd/>
                </a:ln>
              </p:spPr>
              <p:txBody>
                <a:bodyPr>
                  <a:spAutoFit/>
                </a:bodyPr>
                <a:lstStyle/>
                <a:p>
                  <a:r>
                    <a:rPr lang="en-US" sz="1400"/>
                    <a:t>Cash                        +8</a:t>
                  </a:r>
                </a:p>
                <a:p>
                  <a:r>
                    <a:rPr lang="en-US" sz="1400"/>
                    <a:t>Interest Receivable  -2  </a:t>
                  </a:r>
                </a:p>
                <a:p>
                  <a:endParaRPr lang="en-US" sz="1400"/>
                </a:p>
              </p:txBody>
            </p:sp>
            <p:sp>
              <p:nvSpPr>
                <p:cNvPr id="32797" name="TextBox 14"/>
                <p:cNvSpPr txBox="1">
                  <a:spLocks noChangeArrowheads="1"/>
                </p:cNvSpPr>
                <p:nvPr/>
              </p:nvSpPr>
              <p:spPr bwMode="auto">
                <a:xfrm>
                  <a:off x="-3999592" y="-58056"/>
                  <a:ext cx="1997632" cy="738664"/>
                </a:xfrm>
                <a:prstGeom prst="rect">
                  <a:avLst/>
                </a:prstGeom>
                <a:noFill/>
                <a:ln w="19050">
                  <a:solidFill>
                    <a:schemeClr val="tx1"/>
                  </a:solidFill>
                  <a:miter lim="800000"/>
                  <a:headEnd/>
                  <a:tailEnd/>
                </a:ln>
              </p:spPr>
              <p:txBody>
                <a:bodyPr>
                  <a:spAutoFit/>
                </a:bodyPr>
                <a:lstStyle/>
                <a:p>
                  <a:endParaRPr lang="en-US" sz="1400"/>
                </a:p>
                <a:p>
                  <a:endParaRPr lang="en-US" sz="1400"/>
                </a:p>
                <a:p>
                  <a:endParaRPr lang="en-US" sz="1400"/>
                </a:p>
              </p:txBody>
            </p:sp>
            <p:sp>
              <p:nvSpPr>
                <p:cNvPr id="32798" name="TextBox 15"/>
                <p:cNvSpPr txBox="1">
                  <a:spLocks noChangeArrowheads="1"/>
                </p:cNvSpPr>
                <p:nvPr/>
              </p:nvSpPr>
              <p:spPr bwMode="auto">
                <a:xfrm>
                  <a:off x="-1676399" y="-58058"/>
                  <a:ext cx="2199925" cy="738664"/>
                </a:xfrm>
                <a:prstGeom prst="rect">
                  <a:avLst/>
                </a:prstGeom>
                <a:noFill/>
                <a:ln w="19050">
                  <a:solidFill>
                    <a:schemeClr val="tx1"/>
                  </a:solidFill>
                  <a:miter lim="800000"/>
                  <a:headEnd/>
                  <a:tailEnd/>
                </a:ln>
              </p:spPr>
              <p:txBody>
                <a:bodyPr>
                  <a:spAutoFit/>
                </a:bodyPr>
                <a:lstStyle/>
                <a:p>
                  <a:r>
                    <a:rPr lang="en-US" sz="1400"/>
                    <a:t>Interest</a:t>
                  </a:r>
                </a:p>
                <a:p>
                  <a:r>
                    <a:rPr lang="en-US" sz="1400"/>
                    <a:t>Revenue (+R)             +6</a:t>
                  </a:r>
                </a:p>
                <a:p>
                  <a:endParaRPr lang="en-US" sz="1400"/>
                </a:p>
              </p:txBody>
            </p:sp>
          </p:grpSp>
        </p:grpSp>
      </p:grpSp>
      <p:grpSp>
        <p:nvGrpSpPr>
          <p:cNvPr id="30" name="Group 29"/>
          <p:cNvGrpSpPr>
            <a:grpSpLocks/>
          </p:cNvGrpSpPr>
          <p:nvPr/>
        </p:nvGrpSpPr>
        <p:grpSpPr bwMode="auto">
          <a:xfrm>
            <a:off x="666750" y="4800600"/>
            <a:ext cx="7721600" cy="1447800"/>
            <a:chOff x="652463" y="4016374"/>
            <a:chExt cx="7721600" cy="1447800"/>
          </a:xfrm>
        </p:grpSpPr>
        <p:grpSp>
          <p:nvGrpSpPr>
            <p:cNvPr id="32773" name="Group 24"/>
            <p:cNvGrpSpPr>
              <a:grpSpLocks/>
            </p:cNvGrpSpPr>
            <p:nvPr/>
          </p:nvGrpSpPr>
          <p:grpSpPr bwMode="auto">
            <a:xfrm>
              <a:off x="652463" y="4016374"/>
              <a:ext cx="7721600" cy="1447800"/>
              <a:chOff x="711199" y="4336108"/>
              <a:chExt cx="7532915" cy="1446499"/>
            </a:xfrm>
          </p:grpSpPr>
          <p:sp>
            <p:nvSpPr>
              <p:cNvPr id="39" name="Rounded Rectangle 38"/>
              <p:cNvSpPr/>
              <p:nvPr/>
            </p:nvSpPr>
            <p:spPr>
              <a:xfrm>
                <a:off x="740625" y="4412240"/>
                <a:ext cx="7503489" cy="1370367"/>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2782" name="Group 25"/>
              <p:cNvGrpSpPr>
                <a:grpSpLocks/>
              </p:cNvGrpSpPr>
              <p:nvPr/>
            </p:nvGrpSpPr>
            <p:grpSpPr bwMode="auto">
              <a:xfrm>
                <a:off x="711199" y="4336108"/>
                <a:ext cx="1905000" cy="387350"/>
                <a:chOff x="3505200" y="3232737"/>
                <a:chExt cx="1905000" cy="387476"/>
              </a:xfrm>
            </p:grpSpPr>
            <p:grpSp>
              <p:nvGrpSpPr>
                <p:cNvPr id="32783" name="Group 15"/>
                <p:cNvGrpSpPr>
                  <a:grpSpLocks/>
                </p:cNvGrpSpPr>
                <p:nvPr/>
              </p:nvGrpSpPr>
              <p:grpSpPr bwMode="auto">
                <a:xfrm>
                  <a:off x="3505200" y="3232737"/>
                  <a:ext cx="413658" cy="387476"/>
                  <a:chOff x="2133600" y="4870324"/>
                  <a:chExt cx="413658" cy="387476"/>
                </a:xfrm>
              </p:grpSpPr>
              <p:sp>
                <p:nvSpPr>
                  <p:cNvPr id="43" name="Oval 9"/>
                  <p:cNvSpPr/>
                  <p:nvPr/>
                </p:nvSpPr>
                <p:spPr>
                  <a:xfrm>
                    <a:off x="2133600" y="4876800"/>
                    <a:ext cx="381000" cy="381000"/>
                  </a:xfrm>
                  <a:prstGeom prst="ellipse">
                    <a:avLst/>
                  </a:prstGeom>
                  <a:solidFill>
                    <a:srgbClr val="00B050"/>
                  </a:solidFill>
                  <a:ln w="12700">
                    <a:solidFill>
                      <a:schemeClr val="tx1">
                        <a:lumMod val="50000"/>
                        <a:lumOff val="50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4" name="TextBox 43"/>
                  <p:cNvSpPr txBox="1"/>
                  <p:nvPr/>
                </p:nvSpPr>
                <p:spPr>
                  <a:xfrm>
                    <a:off x="2166258" y="4870324"/>
                    <a:ext cx="381000" cy="369332"/>
                  </a:xfrm>
                  <a:prstGeom prst="rect">
                    <a:avLst/>
                  </a:prstGeom>
                  <a:noFill/>
                  <a:scene3d>
                    <a:camera prst="orthographicFront"/>
                    <a:lightRig rig="threePt" dir="t"/>
                  </a:scene3d>
                  <a:sp3d>
                    <a:bevelT prst="relaxedInset"/>
                  </a:sp3d>
                </p:spPr>
                <p:txBody>
                  <a:bodyPr>
                    <a:spAutoFit/>
                  </a:bodyPr>
                  <a:lstStyle/>
                  <a:p>
                    <a:pPr>
                      <a:defRPr/>
                    </a:pPr>
                    <a:r>
                      <a:rPr lang="en-US" dirty="0">
                        <a:latin typeface="Arial" pitchFamily="34" charset="0"/>
                        <a:ea typeface="ＭＳ Ｐゴシック" pitchFamily="34" charset="-128"/>
                        <a:cs typeface="+mn-cs"/>
                      </a:rPr>
                      <a:t>2</a:t>
                    </a:r>
                  </a:p>
                </p:txBody>
              </p:sp>
            </p:grpSp>
            <p:sp>
              <p:nvSpPr>
                <p:cNvPr id="32784" name="TextBox 19"/>
                <p:cNvSpPr txBox="1">
                  <a:spLocks noChangeArrowheads="1"/>
                </p:cNvSpPr>
                <p:nvPr/>
              </p:nvSpPr>
              <p:spPr bwMode="auto">
                <a:xfrm>
                  <a:off x="3886200" y="3241809"/>
                  <a:ext cx="1524000" cy="369332"/>
                </a:xfrm>
                <a:prstGeom prst="rect">
                  <a:avLst/>
                </a:prstGeom>
                <a:noFill/>
                <a:ln w="9525">
                  <a:noFill/>
                  <a:miter lim="800000"/>
                  <a:headEnd/>
                  <a:tailEnd/>
                </a:ln>
              </p:spPr>
              <p:txBody>
                <a:bodyPr>
                  <a:spAutoFit/>
                </a:bodyPr>
                <a:lstStyle/>
                <a:p>
                  <a:r>
                    <a:rPr lang="en-US" b="1">
                      <a:solidFill>
                        <a:srgbClr val="00B050"/>
                      </a:solidFill>
                    </a:rPr>
                    <a:t>Record</a:t>
                  </a:r>
                </a:p>
              </p:txBody>
            </p:sp>
          </p:grpSp>
        </p:grpSp>
        <p:grpSp>
          <p:nvGrpSpPr>
            <p:cNvPr id="32774" name="Group 44"/>
            <p:cNvGrpSpPr>
              <a:grpSpLocks/>
            </p:cNvGrpSpPr>
            <p:nvPr/>
          </p:nvGrpSpPr>
          <p:grpSpPr bwMode="auto">
            <a:xfrm>
              <a:off x="1132115" y="4397828"/>
              <a:ext cx="6966858" cy="923330"/>
              <a:chOff x="5660571" y="3425371"/>
              <a:chExt cx="6966858" cy="923330"/>
            </a:xfrm>
          </p:grpSpPr>
          <p:sp>
            <p:nvSpPr>
              <p:cNvPr id="33" name="TextBox 32"/>
              <p:cNvSpPr txBox="1"/>
              <p:nvPr/>
            </p:nvSpPr>
            <p:spPr>
              <a:xfrm>
                <a:off x="5660344" y="3424917"/>
                <a:ext cx="6967538" cy="923925"/>
              </a:xfrm>
              <a:prstGeom prst="rect">
                <a:avLst/>
              </a:prstGeom>
              <a:solidFill>
                <a:schemeClr val="accent2">
                  <a:lumMod val="20000"/>
                  <a:lumOff val="80000"/>
                </a:schemeClr>
              </a:solidFill>
            </p:spPr>
            <p:txBody>
              <a:bodyPr>
                <a:spAutoFit/>
              </a:bodyPr>
              <a:lstStyle/>
              <a:p>
                <a:pPr>
                  <a:defRPr/>
                </a:pPr>
                <a:endParaRPr lang="en-US" dirty="0">
                  <a:latin typeface="Arial" pitchFamily="34" charset="0"/>
                  <a:ea typeface="ＭＳ Ｐゴシック" pitchFamily="34" charset="-128"/>
                  <a:cs typeface="+mn-cs"/>
                </a:endParaRPr>
              </a:p>
              <a:p>
                <a:pPr>
                  <a:defRPr/>
                </a:pPr>
                <a:endParaRPr lang="en-US" dirty="0">
                  <a:latin typeface="Arial" pitchFamily="34" charset="0"/>
                  <a:ea typeface="ＭＳ Ｐゴシック" pitchFamily="34" charset="-128"/>
                  <a:cs typeface="+mn-cs"/>
                </a:endParaRPr>
              </a:p>
              <a:p>
                <a:pPr>
                  <a:defRPr/>
                </a:pPr>
                <a:endParaRPr lang="en-US" dirty="0">
                  <a:latin typeface="Arial" pitchFamily="34" charset="0"/>
                  <a:ea typeface="ＭＳ Ｐゴシック" pitchFamily="34" charset="-128"/>
                  <a:cs typeface="+mn-cs"/>
                </a:endParaRPr>
              </a:p>
            </p:txBody>
          </p:sp>
          <p:grpSp>
            <p:nvGrpSpPr>
              <p:cNvPr id="32776" name="Group 73"/>
              <p:cNvGrpSpPr>
                <a:grpSpLocks/>
              </p:cNvGrpSpPr>
              <p:nvPr/>
            </p:nvGrpSpPr>
            <p:grpSpPr bwMode="auto">
              <a:xfrm>
                <a:off x="5675086" y="3425371"/>
                <a:ext cx="6952343" cy="923330"/>
                <a:chOff x="5675086" y="2554514"/>
                <a:chExt cx="6952343" cy="923330"/>
              </a:xfrm>
            </p:grpSpPr>
            <p:sp>
              <p:nvSpPr>
                <p:cNvPr id="32777" name="TextBox 34"/>
                <p:cNvSpPr txBox="1">
                  <a:spLocks noChangeArrowheads="1"/>
                </p:cNvSpPr>
                <p:nvPr/>
              </p:nvSpPr>
              <p:spPr bwMode="auto">
                <a:xfrm>
                  <a:off x="5675086" y="2554514"/>
                  <a:ext cx="522514" cy="646331"/>
                </a:xfrm>
                <a:prstGeom prst="rect">
                  <a:avLst/>
                </a:prstGeom>
                <a:noFill/>
                <a:ln w="9525">
                  <a:noFill/>
                  <a:miter lim="800000"/>
                  <a:headEnd/>
                  <a:tailEnd/>
                </a:ln>
              </p:spPr>
              <p:txBody>
                <a:bodyPr>
                  <a:spAutoFit/>
                </a:bodyPr>
                <a:lstStyle/>
                <a:p>
                  <a:endParaRPr lang="en-US"/>
                </a:p>
                <a:p>
                  <a:endParaRPr lang="en-US"/>
                </a:p>
              </p:txBody>
            </p:sp>
            <p:sp>
              <p:nvSpPr>
                <p:cNvPr id="32778" name="TextBox 35"/>
                <p:cNvSpPr txBox="1">
                  <a:spLocks noChangeArrowheads="1"/>
                </p:cNvSpPr>
                <p:nvPr/>
              </p:nvSpPr>
              <p:spPr bwMode="auto">
                <a:xfrm>
                  <a:off x="6168571" y="2554514"/>
                  <a:ext cx="4898569" cy="923330"/>
                </a:xfrm>
                <a:prstGeom prst="rect">
                  <a:avLst/>
                </a:prstGeom>
                <a:noFill/>
                <a:ln w="9525">
                  <a:noFill/>
                  <a:miter lim="800000"/>
                  <a:headEnd/>
                  <a:tailEnd/>
                </a:ln>
              </p:spPr>
              <p:txBody>
                <a:bodyPr>
                  <a:spAutoFit/>
                </a:bodyPr>
                <a:lstStyle/>
                <a:p>
                  <a:r>
                    <a:rPr lang="en-US"/>
                    <a:t>dr    Cash (+A) </a:t>
                  </a:r>
                </a:p>
                <a:p>
                  <a:r>
                    <a:rPr lang="en-US"/>
                    <a:t>        cr    Interest Receivable (-A)	         </a:t>
                  </a:r>
                </a:p>
                <a:p>
                  <a:r>
                    <a:rPr lang="en-US"/>
                    <a:t>        cr    Interest Revenue (+R, +SE)</a:t>
                  </a:r>
                </a:p>
              </p:txBody>
            </p:sp>
            <p:sp>
              <p:nvSpPr>
                <p:cNvPr id="32779" name="TextBox 36"/>
                <p:cNvSpPr txBox="1">
                  <a:spLocks noChangeArrowheads="1"/>
                </p:cNvSpPr>
                <p:nvPr/>
              </p:nvSpPr>
              <p:spPr bwMode="auto">
                <a:xfrm>
                  <a:off x="11524343" y="2554514"/>
                  <a:ext cx="1103086" cy="923330"/>
                </a:xfrm>
                <a:prstGeom prst="rect">
                  <a:avLst/>
                </a:prstGeom>
                <a:noFill/>
                <a:ln w="9525">
                  <a:noFill/>
                  <a:miter lim="800000"/>
                  <a:headEnd/>
                  <a:tailEnd/>
                </a:ln>
              </p:spPr>
              <p:txBody>
                <a:bodyPr>
                  <a:spAutoFit/>
                </a:bodyPr>
                <a:lstStyle/>
                <a:p>
                  <a:pPr algn="r"/>
                  <a:endParaRPr lang="en-US"/>
                </a:p>
                <a:p>
                  <a:pPr algn="r"/>
                  <a:r>
                    <a:rPr lang="en-US"/>
                    <a:t>2</a:t>
                  </a:r>
                </a:p>
                <a:p>
                  <a:pPr algn="r"/>
                  <a:r>
                    <a:rPr lang="en-US"/>
                    <a:t>6</a:t>
                  </a:r>
                </a:p>
              </p:txBody>
            </p:sp>
            <p:sp>
              <p:nvSpPr>
                <p:cNvPr id="32780" name="TextBox 37"/>
                <p:cNvSpPr txBox="1">
                  <a:spLocks noChangeArrowheads="1"/>
                </p:cNvSpPr>
                <p:nvPr/>
              </p:nvSpPr>
              <p:spPr bwMode="auto">
                <a:xfrm>
                  <a:off x="10268856" y="2561771"/>
                  <a:ext cx="1088571" cy="646331"/>
                </a:xfrm>
                <a:prstGeom prst="rect">
                  <a:avLst/>
                </a:prstGeom>
                <a:noFill/>
                <a:ln w="9525">
                  <a:noFill/>
                  <a:miter lim="800000"/>
                  <a:headEnd/>
                  <a:tailEnd/>
                </a:ln>
              </p:spPr>
              <p:txBody>
                <a:bodyPr>
                  <a:spAutoFit/>
                </a:bodyPr>
                <a:lstStyle/>
                <a:p>
                  <a:pPr algn="r"/>
                  <a:r>
                    <a:rPr lang="en-US"/>
                    <a:t>8</a:t>
                  </a:r>
                </a:p>
                <a:p>
                  <a:pPr algn="r"/>
                  <a:endParaRPr lang="en-US"/>
                </a:p>
              </p:txBody>
            </p:sp>
          </p:gr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wipe(left)">
                                      <p:cBhvr>
                                        <p:cTn id="1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Investments in Other Corporations&amp;quot;&quot;/&gt;&lt;property id=&quot;20307&quot; value=&quot;256&quot;/&gt;&lt;/object&gt;&lt;object type=&quot;3&quot; unique_id=&quot;10005&quot;&gt;&lt;property id=&quot;20148&quot; value=&quot;5&quot;/&gt;&lt;property id=&quot;20300&quot; value=&quot;Slide 2 - &amp;quot;Why Do Companies Invest?&amp;quot;&quot;/&gt;&lt;property id=&quot;20307&quot; value=&quot;290&quot;/&gt;&lt;/object&gt;&lt;object type=&quot;3&quot; unique_id=&quot;10006&quot;&gt;&lt;property id=&quot;20148&quot; value=&quot;5&quot;/&gt;&lt;property id=&quot;20300&quot; value=&quot;Slide 3&quot;/&gt;&lt;property id=&quot;20307&quot; value=&quot;257&quot;/&gt;&lt;/object&gt;&lt;object type=&quot;3&quot; unique_id=&quot;10007&quot;&gt;&lt;property id=&quot;20148&quot; value=&quot;5&quot;/&gt;&lt;property id=&quot;20300&quot; value=&quot;Slide 4&quot;/&gt;&lt;property id=&quot;20307&quot; value=&quot;291&quot;/&gt;&lt;/object&gt;&lt;object type=&quot;3&quot; unique_id=&quot;10008&quot;&gt;&lt;property id=&quot;20148&quot; value=&quot;5&quot;/&gt;&lt;property id=&quot;20300&quot; value=&quot;Slide 5 - &amp;quot;Investments in Stock for Control&amp;quot;&quot;/&gt;&lt;property id=&quot;20307&quot; value=&quot;292&quot;/&gt;&lt;/object&gt;&lt;object type=&quot;3&quot; unique_id=&quot;10009&quot;&gt;&lt;property id=&quot;20148&quot; value=&quot;5&quot;/&gt;&lt;property id=&quot;20300&quot; value=&quot;Slide 6 - &amp;quot;Debt Investments Held to Maturity: Amortized Cost Method&amp;quot;&quot;/&gt;&lt;property id=&quot;20307&quot; value=&quot;260&quot;/&gt;&lt;/object&gt;&lt;object type=&quot;3&quot; unique_id=&quot;10010&quot;&gt;&lt;property id=&quot;20148&quot; value=&quot;5&quot;/&gt;&lt;property id=&quot;20300&quot; value=&quot;Slide 7 - &amp;quot;Debt Investments Held to Maturity: Amortized Cost Method&amp;quot;&quot;/&gt;&lt;property id=&quot;20307&quot; value=&quot;261&quot;/&gt;&lt;/object&gt;&lt;object type=&quot;3&quot; unique_id=&quot;10011&quot;&gt;&lt;property id=&quot;20148&quot; value=&quot;5&quot;/&gt;&lt;property id=&quot;20300&quot; value=&quot;Slide 8 - &amp;quot;Debt Investments Held to Maturity: Amortized Cost Method&amp;quot;&quot;/&gt;&lt;property id=&quot;20307&quot; value=&quot;262&quot;/&gt;&lt;/object&gt;&lt;object type=&quot;3&quot; unique_id=&quot;10012&quot;&gt;&lt;property id=&quot;20148&quot; value=&quot;5&quot;/&gt;&lt;property id=&quot;20300&quot; value=&quot;Slide 9 - &amp;quot;Debt Investments Held to Maturity: Amortized Cost Method&amp;quot;&quot;/&gt;&lt;property id=&quot;20307&quot; value=&quot;293&quot;/&gt;&lt;/object&gt;&lt;object type=&quot;3&quot; unique_id=&quot;10013&quot;&gt;&lt;property id=&quot;20148&quot; value=&quot;5&quot;/&gt;&lt;property id=&quot;20300&quot; value=&quot;Slide 10 - &amp;quot;Securities Available for Sale: Market Value Method&amp;quot;&quot;/&gt;&lt;property id=&quot;20307&quot; value=&quot;263&quot;/&gt;&lt;/object&gt;&lt;object type=&quot;3&quot; unique_id=&quot;10014&quot;&gt;&lt;property id=&quot;20148&quot; value=&quot;5&quot;/&gt;&lt;property id=&quot;20300&quot; value=&quot;Slide 11 - &amp;quot;Recording and Reporting&amp;#x0D;&amp;#x0A;Securities Available for Sale&amp;quot;&quot;/&gt;&lt;property id=&quot;20307&quot; value=&quot;264&quot;/&gt;&lt;/object&gt;&lt;object type=&quot;3&quot; unique_id=&quot;10015&quot;&gt;&lt;property id=&quot;20148&quot; value=&quot;5&quot;/&gt;&lt;property id=&quot;20300&quot; value=&quot;Slide 12 - &amp;quot;Recording and Reporting&amp;#x0D;&amp;#x0A;Securities Available for Sale&amp;quot;&quot;/&gt;&lt;property id=&quot;20307&quot; value=&quot;265&quot;/&gt;&lt;/object&gt;&lt;object type=&quot;3&quot; unique_id=&quot;10016&quot;&gt;&lt;property id=&quot;20148&quot; value=&quot;5&quot;/&gt;&lt;property id=&quot;20300&quot; value=&quot;Slide 13 - &amp;quot;Recording and Reporting&amp;#x0D;&amp;#x0A;Securities Available for Sale&amp;quot;&quot;/&gt;&lt;property id=&quot;20307&quot; value=&quot;266&quot;/&gt;&lt;/object&gt;&lt;object type=&quot;3&quot; unique_id=&quot;10017&quot;&gt;&lt;property id=&quot;20148&quot; value=&quot;5&quot;/&gt;&lt;property id=&quot;20300&quot; value=&quot;Slide 14 - &amp;quot;Recording and Reporting&amp;#x0D;&amp;#x0A;Securities Available for Sale&amp;quot;&quot;/&gt;&lt;property id=&quot;20307&quot; value=&quot;267&quot;/&gt;&lt;/object&gt;&lt;object type=&quot;3&quot; unique_id=&quot;10018&quot;&gt;&lt;property id=&quot;20148&quot; value=&quot;5&quot;/&gt;&lt;property id=&quot;20300&quot; value=&quot;Slide 15 - &amp;quot;Recording and Reporting&amp;#x0D;&amp;#x0A;Securities Available for Sale&amp;quot;&quot;/&gt;&lt;property id=&quot;20307&quot; value=&quot;268&quot;/&gt;&lt;/object&gt;&lt;object type=&quot;3&quot; unique_id=&quot;10019&quot;&gt;&lt;property id=&quot;20148&quot; value=&quot;5&quot;/&gt;&lt;property id=&quot;20300&quot; value=&quot;Slide 16 - &amp;quot;Recording and Reporting&amp;#x0D;&amp;#x0A;Securities Available for Sale&amp;quot;&quot;/&gt;&lt;property id=&quot;20307&quot; value=&quot;294&quot;/&gt;&lt;/object&gt;&lt;object type=&quot;3&quot; unique_id=&quot;10020&quot;&gt;&lt;property id=&quot;20148&quot; value=&quot;5&quot;/&gt;&lt;property id=&quot;20300&quot; value=&quot;Slide 17 - &amp;quot;Recording and Reporting&amp;#x0D;&amp;#x0A;Securities Available for Sale&amp;quot;&quot;/&gt;&lt;property id=&quot;20307&quot; value=&quot;295&quot;/&gt;&lt;/object&gt;&lt;object type=&quot;3&quot; unique_id=&quot;10021&quot;&gt;&lt;property id=&quot;20148&quot; value=&quot;5&quot;/&gt;&lt;property id=&quot;20300&quot; value=&quot;Slide 18 - &amp;quot;Comparing Available-For-Sale and Trading Securities&amp;quot;&quot;/&gt;&lt;property id=&quot;20307&quot; value=&quot;269&quot;/&gt;&lt;/object&gt;&lt;object type=&quot;3&quot; unique_id=&quot;10022&quot;&gt;&lt;property id=&quot;20148&quot; value=&quot;5&quot;/&gt;&lt;property id=&quot;20300&quot; value=&quot;Slide 19 - &amp;quot;Accounting for Influential Investments&amp;quot;&quot;/&gt;&lt;property id=&quot;20307&quot; value=&quot;296&quot;/&gt;&lt;/object&gt;&lt;object type=&quot;3&quot; unique_id=&quot;10023&quot;&gt;&lt;property id=&quot;20148&quot; value=&quot;5&quot;/&gt;&lt;property id=&quot;20300&quot; value=&quot;Slide 20 - &amp;quot;Accounting for Influential Investments&amp;quot;&quot;/&gt;&lt;property id=&quot;20307&quot; value=&quot;297&quot;/&gt;&lt;/object&gt;&lt;object type=&quot;3&quot; unique_id=&quot;10024&quot;&gt;&lt;property id=&quot;20148&quot; value=&quot;5&quot;/&gt;&lt;property id=&quot;20300&quot; value=&quot;Slide 21 - &amp;quot;Recording Investments Under the Equity Method&amp;quot;&quot;/&gt;&lt;property id=&quot;20307&quot; value=&quot;298&quot;/&gt;&lt;/object&gt;&lt;object type=&quot;3&quot; unique_id=&quot;10025&quot;&gt;&lt;property id=&quot;20148&quot; value=&quot;5&quot;/&gt;&lt;property id=&quot;20300&quot; value=&quot;Slide 22 - &amp;quot;Recording Investments Under the Equity Method&amp;quot;&quot;/&gt;&lt;property id=&quot;20307&quot; value=&quot;270&quot;/&gt;&lt;/object&gt;&lt;object type=&quot;3&quot; unique_id=&quot;10026&quot;&gt;&lt;property id=&quot;20148&quot; value=&quot;5&quot;/&gt;&lt;property id=&quot;20300&quot; value=&quot;Slide 23 - &amp;quot;Recording Investments Under the Equity Method&amp;quot;&quot;/&gt;&lt;property id=&quot;20307&quot; value=&quot;299&quot;/&gt;&lt;/object&gt;&lt;object type=&quot;3&quot; unique_id=&quot;10027&quot;&gt;&lt;property id=&quot;20148&quot; value=&quot;5&quot;/&gt;&lt;property id=&quot;20300&quot; value=&quot;Slide 24 - &amp;quot;Investments with Controlling Interests: Consolidated Statements&amp;quot;&quot;/&gt;&lt;property id=&quot;20307&quot; value=&quot;300&quot;/&gt;&lt;/object&gt;&lt;object type=&quot;3&quot; unique_id=&quot;10028&quot;&gt;&lt;property id=&quot;20148&quot; value=&quot;5&quot;/&gt;&lt;property id=&quot;20300&quot; value=&quot;Slide 25 - &amp;quot;What are Consolidated Statements?&amp;quot;&quot;/&gt;&lt;property id=&quot;20307&quot; value=&quot;271&quot;/&gt;&lt;/object&gt;&lt;object type=&quot;3&quot; unique_id=&quot;10029&quot;&gt;&lt;property id=&quot;20148&quot; value=&quot;5&quot;/&gt;&lt;property id=&quot;20300&quot; value=&quot;Slide 26 - &amp;quot;End of Appendix D&amp;quot;&quot;/&gt;&lt;property id=&quot;20307&quot; value=&quot;258&quot;/&gt;&lt;/object&gt;&lt;/object&gt;&lt;/object&gt;&lt;/database&gt;"/>
  <p:tag name="SECTOMILLISECCONVERTED" val="1"/>
</p:tagLst>
</file>

<file path=ppt/theme/theme1.xml><?xml version="1.0" encoding="utf-8"?>
<a:theme xmlns:a="http://schemas.openxmlformats.org/drawingml/2006/main" name="Ed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d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2727</TotalTime>
  <Words>4148</Words>
  <Application>Microsoft Office PowerPoint</Application>
  <PresentationFormat>On-screen Show (4:3)</PresentationFormat>
  <Paragraphs>429</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Edge</vt:lpstr>
      <vt:lpstr>Appendix D</vt:lpstr>
      <vt:lpstr>Why Do Companies Invest?</vt:lpstr>
      <vt:lpstr>PowerPoint Presentation</vt:lpstr>
      <vt:lpstr>PowerPoint Presentation</vt:lpstr>
      <vt:lpstr>Investments in Stock for Control</vt:lpstr>
      <vt:lpstr>Summary of Investment Types</vt:lpstr>
      <vt:lpstr>Debt Investments Held to Maturity: Amortized Cost Method</vt:lpstr>
      <vt:lpstr>Debt Investments Held to Maturity: Amortized Cost Method</vt:lpstr>
      <vt:lpstr>Debt Investments Held to Maturity: Amortized Cost Method</vt:lpstr>
      <vt:lpstr>Debt Investments Held to Maturity: Amortized Cost Method</vt:lpstr>
      <vt:lpstr>Securities Available for Sale: Fair Value Method</vt:lpstr>
      <vt:lpstr>Recording and Reporting Available-for-Sale Securities</vt:lpstr>
      <vt:lpstr>Recording and Reporting Available-for-Sale Securities</vt:lpstr>
      <vt:lpstr>Recording and Reporting Available-for-Sale Securities </vt:lpstr>
      <vt:lpstr>Recording and Reporting Available-for-Sale Securities </vt:lpstr>
      <vt:lpstr>Recording and Reporting Available-for-Sale Securities </vt:lpstr>
      <vt:lpstr>Comparing Available-For-Sale and Trading Securities</vt:lpstr>
      <vt:lpstr>Accounting for Influential Investments</vt:lpstr>
      <vt:lpstr>Accounting for Influential Investments</vt:lpstr>
      <vt:lpstr>Recording Investments Under the Equity Method</vt:lpstr>
      <vt:lpstr>Recording Investments Under the Equity Method</vt:lpstr>
      <vt:lpstr>Recording Investments Under the Equity Method</vt:lpstr>
      <vt:lpstr>Investments with Controlling Interests: Consolidated Statements</vt:lpstr>
      <vt:lpstr>What are Consolidated Statements?</vt:lpstr>
      <vt:lpstr>End of Appendix D</vt:lpstr>
    </vt:vector>
  </TitlesOfParts>
  <Company>Jon A. Booker, Ph.D.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Investments</dc:title>
  <dc:subject>LLPW 2008</dc:subject>
  <dc:creator>Jon Booker</dc:creator>
  <cp:lastModifiedBy>Whitten, Linda</cp:lastModifiedBy>
  <cp:revision>98</cp:revision>
  <dcterms:created xsi:type="dcterms:W3CDTF">2008-05-05T15:53:54Z</dcterms:created>
  <dcterms:modified xsi:type="dcterms:W3CDTF">2013-05-14T01:15:23Z</dcterms:modified>
</cp:coreProperties>
</file>