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4" r:id="rId9"/>
    <p:sldId id="266" r:id="rId10"/>
    <p:sldId id="269" r:id="rId11"/>
    <p:sldId id="273" r:id="rId12"/>
    <p:sldId id="270" r:id="rId13"/>
    <p:sldId id="274" r:id="rId14"/>
    <p:sldId id="275" r:id="rId15"/>
    <p:sldId id="271" r:id="rId16"/>
    <p:sldId id="272" r:id="rId17"/>
    <p:sldId id="263" r:id="rId18"/>
    <p:sldId id="267" r:id="rId19"/>
    <p:sldId id="268" r:id="rId20"/>
    <p:sldId id="277" r:id="rId21"/>
    <p:sldId id="278" r:id="rId22"/>
    <p:sldId id="276" r:id="rId23"/>
    <p:sldId id="280" r:id="rId24"/>
    <p:sldId id="281" r:id="rId25"/>
    <p:sldId id="27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632" y="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E2BE2C-B7C9-4E28-9AB4-43B4CD9CF4FD}" type="datetimeFigureOut">
              <a:rPr lang="en-US" smtClean="0"/>
              <a:pPr/>
              <a:t>5/21/2008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B2850-C7A1-44A7-8C50-73F5C8A14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B2850-C7A1-44A7-8C50-73F5C8A1416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B2850-C7A1-44A7-8C50-73F5C8A1416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B2850-C7A1-44A7-8C50-73F5C8A1416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B2850-C7A1-44A7-8C50-73F5C8A1416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B2850-C7A1-44A7-8C50-73F5C8A1416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B2850-C7A1-44A7-8C50-73F5C8A1416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B2850-C7A1-44A7-8C50-73F5C8A1416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B2850-C7A1-44A7-8C50-73F5C8A1416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B2850-C7A1-44A7-8C50-73F5C8A1416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B2850-C7A1-44A7-8C50-73F5C8A1416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B2850-C7A1-44A7-8C50-73F5C8A1416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B2850-C7A1-44A7-8C50-73F5C8A1416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B2850-C7A1-44A7-8C50-73F5C8A1416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B2850-C7A1-44A7-8C50-73F5C8A1416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B2850-C7A1-44A7-8C50-73F5C8A1416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B2850-C7A1-44A7-8C50-73F5C8A1416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B2850-C7A1-44A7-8C50-73F5C8A1416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B2850-C7A1-44A7-8C50-73F5C8A14168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B2850-C7A1-44A7-8C50-73F5C8A1416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B2850-C7A1-44A7-8C50-73F5C8A1416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B2850-C7A1-44A7-8C50-73F5C8A1416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B2850-C7A1-44A7-8C50-73F5C8A1416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B2850-C7A1-44A7-8C50-73F5C8A1416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B2850-C7A1-44A7-8C50-73F5C8A1416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B2850-C7A1-44A7-8C50-73F5C8A1416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E706A-50E4-4C9D-8C45-C9005E5CBA68}" type="datetimeFigureOut">
              <a:rPr lang="en-US" smtClean="0"/>
              <a:pPr/>
              <a:t>5/21/2008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99249-5B3A-4813-B7BF-6ACB1FFCD4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E706A-50E4-4C9D-8C45-C9005E5CBA68}" type="datetimeFigureOut">
              <a:rPr lang="en-US" smtClean="0"/>
              <a:pPr/>
              <a:t>5/21/2008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99249-5B3A-4813-B7BF-6ACB1FFCD4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E706A-50E4-4C9D-8C45-C9005E5CBA68}" type="datetimeFigureOut">
              <a:rPr lang="en-US" smtClean="0"/>
              <a:pPr/>
              <a:t>5/21/2008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99249-5B3A-4813-B7BF-6ACB1FFCD4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E706A-50E4-4C9D-8C45-C9005E5CBA68}" type="datetimeFigureOut">
              <a:rPr lang="en-US" smtClean="0"/>
              <a:pPr/>
              <a:t>5/21/2008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99249-5B3A-4813-B7BF-6ACB1FFCD4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E706A-50E4-4C9D-8C45-C9005E5CBA68}" type="datetimeFigureOut">
              <a:rPr lang="en-US" smtClean="0"/>
              <a:pPr/>
              <a:t>5/21/2008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99249-5B3A-4813-B7BF-6ACB1FFCD4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E706A-50E4-4C9D-8C45-C9005E5CBA68}" type="datetimeFigureOut">
              <a:rPr lang="en-US" smtClean="0"/>
              <a:pPr/>
              <a:t>5/21/2008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99249-5B3A-4813-B7BF-6ACB1FFCD4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E706A-50E4-4C9D-8C45-C9005E5CBA68}" type="datetimeFigureOut">
              <a:rPr lang="en-US" smtClean="0"/>
              <a:pPr/>
              <a:t>5/21/2008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99249-5B3A-4813-B7BF-6ACB1FFCD4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E706A-50E4-4C9D-8C45-C9005E5CBA68}" type="datetimeFigureOut">
              <a:rPr lang="en-US" smtClean="0"/>
              <a:pPr/>
              <a:t>5/21/2008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99249-5B3A-4813-B7BF-6ACB1FFCD4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E706A-50E4-4C9D-8C45-C9005E5CBA68}" type="datetimeFigureOut">
              <a:rPr lang="en-US" smtClean="0"/>
              <a:pPr/>
              <a:t>5/21/2008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99249-5B3A-4813-B7BF-6ACB1FFCD4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E706A-50E4-4C9D-8C45-C9005E5CBA68}" type="datetimeFigureOut">
              <a:rPr lang="en-US" smtClean="0"/>
              <a:pPr/>
              <a:t>5/21/2008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99249-5B3A-4813-B7BF-6ACB1FFCD4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E706A-50E4-4C9D-8C45-C9005E5CBA68}" type="datetimeFigureOut">
              <a:rPr lang="en-US" smtClean="0"/>
              <a:pPr/>
              <a:t>5/21/2008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99249-5B3A-4813-B7BF-6ACB1FFCD4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E706A-50E4-4C9D-8C45-C9005E5CBA68}" type="datetimeFigureOut">
              <a:rPr lang="en-US" smtClean="0"/>
              <a:pPr/>
              <a:t>5/21/2008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99249-5B3A-4813-B7BF-6ACB1FFCD4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.org/esa/population/meetings/EGMPopAge/Partida_Figures.pd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video.google.com/videoplay?docid=8599523535657732889&amp;q=crime+mexico&amp;ei=rdgnSPDqEKem4QKWh73aCQ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s.org/frontlineworld/stories/mexico/vid22001.html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1991" TargetMode="External"/><Relationship Id="rId3" Type="http://schemas.openxmlformats.org/officeDocument/2006/relationships/hyperlink" Target="http://en.wikipedia.org/wiki/Encomienda" TargetMode="External"/><Relationship Id="rId7" Type="http://schemas.openxmlformats.org/officeDocument/2006/relationships/hyperlink" Target="http://en.wikipedia.org/wiki/196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1934" TargetMode="External"/><Relationship Id="rId5" Type="http://schemas.openxmlformats.org/officeDocument/2006/relationships/hyperlink" Target="http://en.wikipedia.org/wiki/L%C3%A1zaro_C%C3%A1rdenas" TargetMode="External"/><Relationship Id="rId10" Type="http://schemas.openxmlformats.org/officeDocument/2006/relationships/hyperlink" Target="http://en.wikipedia.org/wiki/Ejido" TargetMode="External"/><Relationship Id="rId4" Type="http://schemas.openxmlformats.org/officeDocument/2006/relationships/hyperlink" Target="http://en.wikipedia.org/wiki/Mexican_Constitution_of_1917" TargetMode="External"/><Relationship Id="rId9" Type="http://schemas.openxmlformats.org/officeDocument/2006/relationships/hyperlink" Target="http://en.wikipedia.org/wiki/Carlos_Salinas_de_Gortari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85800"/>
            <a:ext cx="7772400" cy="1470025"/>
          </a:xfrm>
        </p:spPr>
        <p:txBody>
          <a:bodyPr/>
          <a:lstStyle/>
          <a:p>
            <a:r>
              <a:rPr lang="en-US" dirty="0" smtClean="0"/>
              <a:t>Mexico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5075" y="2019300"/>
            <a:ext cx="41338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PRI—in recent decades invoking the revolution, but technocrats favoring rationalization and free trade</a:t>
            </a:r>
          </a:p>
          <a:p>
            <a:r>
              <a:rPr lang="en-US" dirty="0" smtClean="0"/>
              <a:t>PAN—North based conservative party, favoring trade</a:t>
            </a:r>
          </a:p>
          <a:p>
            <a:r>
              <a:rPr lang="en-US" dirty="0" smtClean="0"/>
              <a:t>PRD—leftist party, strongest in the South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800600"/>
            <a:ext cx="2514600" cy="1709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Economy— “the Miracle”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40-70s, PRI turns pro-growth</a:t>
            </a:r>
          </a:p>
          <a:p>
            <a:r>
              <a:rPr lang="en-US" dirty="0" smtClean="0"/>
              <a:t>High growth, literacy and life expectancy grew, mortality dropped</a:t>
            </a:r>
          </a:p>
          <a:p>
            <a:r>
              <a:rPr lang="en-US" dirty="0" smtClean="0"/>
              <a:t>But inequality also grew</a:t>
            </a:r>
          </a:p>
          <a:p>
            <a:r>
              <a:rPr lang="en-US" dirty="0" smtClean="0"/>
              <a:t>Other Latin American countries improved social well-being more during these years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5167982"/>
            <a:ext cx="1981200" cy="1489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Neoliberalism</a:t>
            </a:r>
            <a:r>
              <a:rPr lang="en-US" dirty="0" smtClean="0"/>
              <a:t> and NAFTA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1994 NAFTA signed</a:t>
            </a:r>
          </a:p>
          <a:p>
            <a:r>
              <a:rPr lang="en-US" dirty="0" smtClean="0"/>
              <a:t>Mexico further integrated into NA economy—US’s third biggest trading partner</a:t>
            </a:r>
          </a:p>
          <a:p>
            <a:r>
              <a:rPr lang="en-US" dirty="0" smtClean="0"/>
              <a:t>Per capita GDP increased (slowly)</a:t>
            </a:r>
          </a:p>
          <a:p>
            <a:r>
              <a:rPr lang="en-US" dirty="0" smtClean="0"/>
              <a:t>On the backs of poor farmers</a:t>
            </a:r>
          </a:p>
          <a:p>
            <a:r>
              <a:rPr lang="en-US" dirty="0" err="1" smtClean="0"/>
              <a:t>Maquiladoras</a:t>
            </a:r>
            <a:r>
              <a:rPr lang="en-US" dirty="0" smtClean="0"/>
              <a:t> and competition from lower wage economies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5029200"/>
            <a:ext cx="2266950" cy="165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5410200"/>
            <a:ext cx="194664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2819400"/>
            <a:ext cx="2127870" cy="165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5029200"/>
            <a:ext cx="2057400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Poverty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Especially in rural areas, and in South</a:t>
            </a:r>
          </a:p>
          <a:p>
            <a:r>
              <a:rPr lang="en-US" sz="2000" dirty="0" smtClean="0"/>
              <a:t>1990 more than 25% of such kids under 5 suffer severe malnutrition—and % had grown since 80s</a:t>
            </a:r>
          </a:p>
          <a:p>
            <a:r>
              <a:rPr lang="en-US" dirty="0" smtClean="0"/>
              <a:t>Just over half kids finish elementary grades</a:t>
            </a:r>
          </a:p>
          <a:p>
            <a:r>
              <a:rPr lang="en-US" dirty="0" smtClean="0"/>
              <a:t>Similar for homes with sewerage, piped water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4572000"/>
            <a:ext cx="2552312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4215626"/>
            <a:ext cx="3581400" cy="2410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4343400"/>
            <a:ext cx="1557338" cy="2024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Ethnicity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Substantial indigenous population—especially in South</a:t>
            </a:r>
          </a:p>
          <a:p>
            <a:r>
              <a:rPr lang="en-US" dirty="0" smtClean="0"/>
              <a:t>About 7% speak an indigenous language—</a:t>
            </a:r>
            <a:r>
              <a:rPr lang="en-US" dirty="0" err="1" smtClean="0"/>
              <a:t>Nahuatl</a:t>
            </a:r>
            <a:r>
              <a:rPr lang="en-US" dirty="0" smtClean="0"/>
              <a:t>, Maya, </a:t>
            </a:r>
            <a:r>
              <a:rPr lang="en-US" dirty="0" err="1" smtClean="0"/>
              <a:t>Zapotec</a:t>
            </a:r>
            <a:r>
              <a:rPr lang="en-US" dirty="0" smtClean="0"/>
              <a:t>, </a:t>
            </a:r>
            <a:r>
              <a:rPr lang="en-US" dirty="0" err="1" smtClean="0"/>
              <a:t>Mixtec</a:t>
            </a:r>
            <a:r>
              <a:rPr lang="en-US" dirty="0" smtClean="0"/>
              <a:t>, etc.</a:t>
            </a:r>
          </a:p>
          <a:p>
            <a:r>
              <a:rPr lang="en-US" dirty="0" smtClean="0"/>
              <a:t>most speak Spanish too, but not all</a:t>
            </a:r>
          </a:p>
          <a:p>
            <a:r>
              <a:rPr lang="en-US" dirty="0" smtClean="0"/>
              <a:t>Much higher rates of poverty, illiteracy etc.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4572000"/>
            <a:ext cx="152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C:\Users\jeff\AppData\Local\Temp\beggars+in+mexic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4876800"/>
            <a:ext cx="2590800" cy="1716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Zapatista Army of National Liberation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1/1/94 declare war on Mexican state</a:t>
            </a:r>
          </a:p>
          <a:p>
            <a:r>
              <a:rPr lang="en-US" dirty="0" smtClean="0"/>
              <a:t>Anti-NAFTA and Neo-liberalism on behalf of rural and indigenous poor</a:t>
            </a:r>
          </a:p>
          <a:p>
            <a:r>
              <a:rPr lang="en-US" dirty="0" smtClean="0"/>
              <a:t>Chiapas for </a:t>
            </a:r>
            <a:r>
              <a:rPr lang="en-US" dirty="0" err="1" smtClean="0"/>
              <a:t>Chiapacans</a:t>
            </a:r>
            <a:r>
              <a:rPr lang="en-US" dirty="0" smtClean="0"/>
              <a:t>—anarchistic democracy</a:t>
            </a:r>
          </a:p>
          <a:p>
            <a:r>
              <a:rPr lang="en-US" dirty="0" smtClean="0"/>
              <a:t>Troops sent in, </a:t>
            </a:r>
            <a:r>
              <a:rPr lang="en-US" dirty="0" err="1" smtClean="0"/>
              <a:t>reconquered</a:t>
            </a:r>
            <a:r>
              <a:rPr lang="en-US" dirty="0" smtClean="0"/>
              <a:t>—but captured no leaders</a:t>
            </a:r>
          </a:p>
          <a:p>
            <a:r>
              <a:rPr lang="en-US" dirty="0" smtClean="0"/>
              <a:t> negotiations resulting in some </a:t>
            </a:r>
            <a:r>
              <a:rPr lang="en-US" dirty="0" err="1" smtClean="0"/>
              <a:t>govt</a:t>
            </a:r>
            <a:r>
              <a:rPr lang="en-US" dirty="0" smtClean="0"/>
              <a:t> concessions</a:t>
            </a:r>
          </a:p>
          <a:p>
            <a:r>
              <a:rPr lang="en-US" dirty="0" smtClean="0"/>
              <a:t>More media war than violent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5228082"/>
            <a:ext cx="1752600" cy="1629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5257800"/>
            <a:ext cx="962025" cy="1530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remittances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90’s came to rival oil as source of foreign exchange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population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Chamber of Deputies and Senate</a:t>
            </a:r>
          </a:p>
          <a:p>
            <a:r>
              <a:rPr lang="en-US" sz="2000" dirty="0" smtClean="0"/>
              <a:t>Constitution of 1917 makes them primary, but under PRI—a rubber stamp</a:t>
            </a:r>
          </a:p>
          <a:p>
            <a:r>
              <a:rPr lang="en-US" dirty="0" smtClean="0"/>
              <a:t>Reforms of the 90s:</a:t>
            </a:r>
          </a:p>
          <a:p>
            <a:r>
              <a:rPr lang="en-US" sz="2000" dirty="0" smtClean="0"/>
              <a:t>Mostly single member plurality, but substantial PR seats in both houses</a:t>
            </a:r>
          </a:p>
          <a:p>
            <a:r>
              <a:rPr lang="en-US" sz="2000" dirty="0" smtClean="0"/>
              <a:t>Senate plurality seats:  first place gets 2, second place 1</a:t>
            </a:r>
          </a:p>
          <a:p>
            <a:r>
              <a:rPr lang="en-US" sz="2000" dirty="0" smtClean="0"/>
              <a:t>No one party can effectuate constitutional reform</a:t>
            </a:r>
          </a:p>
          <a:p>
            <a:r>
              <a:rPr lang="en-US" sz="2000" dirty="0" smtClean="0"/>
              <a:t>Generated a three party system</a:t>
            </a:r>
          </a:p>
          <a:p>
            <a:r>
              <a:rPr lang="en-US" sz="2000" dirty="0" smtClean="0"/>
              <a:t>One successive term rule—party discipline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term rule</a:t>
            </a:r>
          </a:p>
          <a:p>
            <a:r>
              <a:rPr lang="en-US" dirty="0" smtClean="0"/>
              <a:t>Under PRI—total power, including “</a:t>
            </a:r>
            <a:r>
              <a:rPr lang="en-US" dirty="0" err="1" smtClean="0"/>
              <a:t>dedazo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Now must contend with Congressional opposition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4038600"/>
            <a:ext cx="3371850" cy="2252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Pre-Columbian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 major civilizations—</a:t>
            </a:r>
            <a:r>
              <a:rPr lang="en-US" dirty="0" err="1" smtClean="0"/>
              <a:t>Olmec</a:t>
            </a:r>
            <a:r>
              <a:rPr lang="en-US" dirty="0" smtClean="0"/>
              <a:t>, Teotihuacan, Maya, Toltec, Aztec (</a:t>
            </a:r>
            <a:r>
              <a:rPr lang="en-US" dirty="0" err="1" smtClean="0"/>
              <a:t>Mexica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4514850"/>
            <a:ext cx="31242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733800"/>
            <a:ext cx="47625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4384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Court reform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‘94 Zedillo halved the size of Supreme Ct to 11</a:t>
            </a:r>
          </a:p>
          <a:p>
            <a:r>
              <a:rPr lang="en-US" dirty="0" smtClean="0"/>
              <a:t>15 year terms instead of 6</a:t>
            </a:r>
          </a:p>
          <a:p>
            <a:r>
              <a:rPr lang="en-US" dirty="0" smtClean="0"/>
              <a:t>2/3 Senate approval</a:t>
            </a:r>
          </a:p>
          <a:p>
            <a:r>
              <a:rPr lang="en-US" dirty="0" smtClean="0"/>
              <a:t>But still takes 8 to overturn </a:t>
            </a:r>
            <a:r>
              <a:rPr lang="en-US" dirty="0" err="1" smtClean="0"/>
              <a:t>govt</a:t>
            </a:r>
            <a:r>
              <a:rPr lang="en-US" dirty="0" smtClean="0"/>
              <a:t> action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Relatively low spending on health and education—until late 90’s</a:t>
            </a:r>
          </a:p>
          <a:p>
            <a:r>
              <a:rPr lang="en-US" dirty="0" smtClean="0"/>
              <a:t>In recent years—</a:t>
            </a:r>
            <a:r>
              <a:rPr lang="en-US" i="1" dirty="0" err="1" smtClean="0"/>
              <a:t>Seguro</a:t>
            </a:r>
            <a:r>
              <a:rPr lang="en-US" i="1" dirty="0" smtClean="0"/>
              <a:t> Popular—</a:t>
            </a:r>
            <a:r>
              <a:rPr lang="en-US" dirty="0" smtClean="0"/>
              <a:t>universal health by 2010</a:t>
            </a:r>
          </a:p>
          <a:p>
            <a:r>
              <a:rPr lang="en-US" dirty="0" smtClean="0"/>
              <a:t>1997 </a:t>
            </a:r>
            <a:r>
              <a:rPr lang="en-US" i="1" dirty="0" err="1" smtClean="0"/>
              <a:t>Oportunidades</a:t>
            </a:r>
            <a:r>
              <a:rPr lang="en-US" dirty="0" smtClean="0"/>
              <a:t>—cash payments to moms for having kids in school, clinic visits, and health classes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4800600"/>
            <a:ext cx="12446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some states crime rates doubled in 90s, and continue to grow</a:t>
            </a:r>
          </a:p>
          <a:p>
            <a:r>
              <a:rPr lang="en-US" sz="2000" dirty="0" smtClean="0"/>
              <a:t> assault, kidnapping, murder, drug trade</a:t>
            </a:r>
          </a:p>
          <a:p>
            <a:r>
              <a:rPr lang="en-US" dirty="0" smtClean="0"/>
              <a:t>Under-paid corrupt police</a:t>
            </a:r>
          </a:p>
          <a:p>
            <a:r>
              <a:rPr lang="en-US" dirty="0" smtClean="0"/>
              <a:t>2008 Calderon brings in army to patrol cities like Juarez, Tijuana</a:t>
            </a:r>
          </a:p>
          <a:p>
            <a:r>
              <a:rPr lang="en-US" dirty="0" smtClean="0">
                <a:hlinkClick r:id="rId3"/>
              </a:rPr>
              <a:t>crime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4724400"/>
            <a:ext cx="2938534" cy="1621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499110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Pemex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Principal source of foreign exchange and </a:t>
            </a:r>
            <a:r>
              <a:rPr lang="en-US" dirty="0" err="1" smtClean="0"/>
              <a:t>govt</a:t>
            </a:r>
            <a:r>
              <a:rPr lang="en-US" dirty="0" smtClean="0"/>
              <a:t> revenue</a:t>
            </a:r>
          </a:p>
          <a:p>
            <a:r>
              <a:rPr lang="en-US" dirty="0" smtClean="0"/>
              <a:t>Crumbling infrastructure, debt, and fields in decline</a:t>
            </a:r>
          </a:p>
          <a:p>
            <a:r>
              <a:rPr lang="en-US" dirty="0" smtClean="0"/>
              <a:t>Calderon’s proposed reforms—increasing multi-national control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4575048"/>
            <a:ext cx="4076700" cy="2282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Mexico's oil has long been a source of national pride. Now, with reserves dwindling away, President Felipe Calderon has floated a controversial initiative to rescue the government oil giant, </a:t>
            </a:r>
            <a:r>
              <a:rPr lang="en-US" dirty="0" err="1" smtClean="0"/>
              <a:t>Pemex</a:t>
            </a:r>
            <a:r>
              <a:rPr lang="en-US" dirty="0" smtClean="0"/>
              <a:t>: allow foreigners to help the company drill for oil.</a:t>
            </a:r>
            <a:endParaRPr lang="en-US" dirty="0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Almost 1 in 10 Mexicans is in the US</a:t>
            </a:r>
          </a:p>
          <a:p>
            <a:r>
              <a:rPr lang="en-US" dirty="0" smtClean="0"/>
              <a:t>Value of remittances second only to oil</a:t>
            </a:r>
          </a:p>
          <a:p>
            <a:r>
              <a:rPr lang="en-US" dirty="0" smtClean="0">
                <a:hlinkClick r:id="rId3"/>
              </a:rPr>
              <a:t>Death in the desert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3733800"/>
            <a:ext cx="5715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Conquest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1521 Cortes received as a divinity, with allies defeats Aztec emperors </a:t>
            </a:r>
            <a:r>
              <a:rPr lang="en-US" dirty="0" err="1" smtClean="0"/>
              <a:t>Moctezuma</a:t>
            </a:r>
            <a:r>
              <a:rPr lang="en-US" dirty="0" smtClean="0"/>
              <a:t> and </a:t>
            </a:r>
            <a:r>
              <a:rPr lang="en-US" dirty="0" err="1" smtClean="0"/>
              <a:t>Cuauhtemoc</a:t>
            </a:r>
            <a:endParaRPr lang="en-US" dirty="0" smtClean="0"/>
          </a:p>
          <a:p>
            <a:r>
              <a:rPr lang="en-US" dirty="0" smtClean="0"/>
              <a:t>All of Mexico subjugated over the next century and a half</a:t>
            </a:r>
          </a:p>
          <a:p>
            <a:r>
              <a:rPr lang="en-US" dirty="0" smtClean="0"/>
              <a:t>Disease</a:t>
            </a:r>
          </a:p>
          <a:p>
            <a:r>
              <a:rPr lang="en-US" dirty="0" err="1" smtClean="0"/>
              <a:t>Encomienda</a:t>
            </a:r>
            <a:endParaRPr lang="en-US" dirty="0" smtClean="0"/>
          </a:p>
          <a:p>
            <a:r>
              <a:rPr lang="en-US" dirty="0" smtClean="0"/>
              <a:t>Catholicism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4191000"/>
            <a:ext cx="2690813" cy="234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1810 first attempt—priests Hidalgo and Morelos rally forces behind the sign of the Virgin</a:t>
            </a:r>
          </a:p>
          <a:p>
            <a:r>
              <a:rPr lang="en-US" dirty="0" smtClean="0"/>
              <a:t>1821 conservative elite declare independence to avoid liberalizing tendencies in Spain</a:t>
            </a:r>
          </a:p>
          <a:p>
            <a:r>
              <a:rPr lang="en-US" dirty="0" smtClean="0"/>
              <a:t>1867 Mexicans defeat the French and their Austrian Emperor Maximilian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4876800"/>
            <a:ext cx="2152650" cy="1824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5334000"/>
            <a:ext cx="1857375" cy="1301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role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1820s Americans settling in Texas</a:t>
            </a:r>
          </a:p>
          <a:p>
            <a:r>
              <a:rPr lang="en-US" dirty="0" smtClean="0"/>
              <a:t>1836-45 Republic of Texas</a:t>
            </a:r>
          </a:p>
          <a:p>
            <a:r>
              <a:rPr lang="en-US" dirty="0" smtClean="0"/>
              <a:t>1846-48 Mexican-American War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4038600"/>
            <a:ext cx="286702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Revolution 1911-17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Porfirio</a:t>
            </a:r>
            <a:r>
              <a:rPr lang="en-US" dirty="0" smtClean="0"/>
              <a:t> Diaz attempt to hold on to power leads to overthrow</a:t>
            </a:r>
          </a:p>
          <a:p>
            <a:r>
              <a:rPr lang="en-US" dirty="0" smtClean="0"/>
              <a:t>US meddling overthrows his successors</a:t>
            </a:r>
          </a:p>
          <a:p>
            <a:r>
              <a:rPr lang="en-US" dirty="0" smtClean="0"/>
              <a:t>Generals compete for power, including peasant leader </a:t>
            </a:r>
            <a:r>
              <a:rPr lang="en-US" dirty="0" err="1" smtClean="0"/>
              <a:t>Emiliano</a:t>
            </a:r>
            <a:r>
              <a:rPr lang="en-US" dirty="0" smtClean="0"/>
              <a:t> Zapata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4191000"/>
            <a:ext cx="1557338" cy="2256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Foundation of the PRI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1920s conflicts with the Church, but beginnings of political stability</a:t>
            </a:r>
          </a:p>
          <a:p>
            <a:r>
              <a:rPr lang="en-US" dirty="0" smtClean="0"/>
              <a:t>1930s </a:t>
            </a:r>
            <a:r>
              <a:rPr lang="en-US" dirty="0" err="1" smtClean="0"/>
              <a:t>Lazaro</a:t>
            </a:r>
            <a:r>
              <a:rPr lang="en-US" dirty="0" smtClean="0"/>
              <a:t> Cardenas’ populism</a:t>
            </a:r>
          </a:p>
          <a:p>
            <a:r>
              <a:rPr lang="en-US" dirty="0" smtClean="0"/>
              <a:t>The corporatist model based on patronage</a:t>
            </a:r>
          </a:p>
          <a:p>
            <a:r>
              <a:rPr lang="en-US" dirty="0" smtClean="0"/>
              <a:t>Co-opted sectors—peasants, unions, businesses</a:t>
            </a:r>
          </a:p>
          <a:p>
            <a:r>
              <a:rPr lang="en-US" dirty="0" smtClean="0"/>
              <a:t>Controlled everything for 70 years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4686112"/>
            <a:ext cx="2514600" cy="1882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It was not until the colonization of Mexico by the Spanish and other European settlers that this practice seemed to disappear and be replaced by the </a:t>
            </a:r>
            <a:r>
              <a:rPr lang="en-US" i="1" dirty="0" err="1" smtClean="0">
                <a:hlinkClick r:id="rId3" tooltip="Encomienda"/>
              </a:rPr>
              <a:t>encomienda</a:t>
            </a:r>
            <a:r>
              <a:rPr lang="en-US" dirty="0" smtClean="0"/>
              <a:t> system. The </a:t>
            </a:r>
            <a:r>
              <a:rPr lang="en-US" i="1" dirty="0" err="1" smtClean="0"/>
              <a:t>encomienda</a:t>
            </a:r>
            <a:r>
              <a:rPr lang="en-US" dirty="0" smtClean="0"/>
              <a:t> system was abolished by the </a:t>
            </a:r>
            <a:r>
              <a:rPr lang="en-US" dirty="0" smtClean="0">
                <a:hlinkClick r:id="rId4" tooltip="Mexican Constitution of 1917"/>
              </a:rPr>
              <a:t>Constitution of 1917</a:t>
            </a:r>
            <a:r>
              <a:rPr lang="en-US" dirty="0" smtClean="0"/>
              <a:t>, with the promise of restoring the </a:t>
            </a:r>
            <a:r>
              <a:rPr lang="en-US" i="1" dirty="0" err="1" smtClean="0"/>
              <a:t>ejido</a:t>
            </a:r>
            <a:r>
              <a:rPr lang="en-US" dirty="0" smtClean="0"/>
              <a:t> system. This, however, did not happen until </a:t>
            </a:r>
            <a:r>
              <a:rPr lang="en-US" dirty="0" err="1" smtClean="0">
                <a:hlinkClick r:id="rId5" tooltip="Lázaro Cárdenas"/>
              </a:rPr>
              <a:t>Lázaro</a:t>
            </a:r>
            <a:r>
              <a:rPr lang="en-US" dirty="0" smtClean="0">
                <a:hlinkClick r:id="rId5" tooltip="Lázaro Cárdenas"/>
              </a:rPr>
              <a:t> Cárdenas</a:t>
            </a:r>
            <a:r>
              <a:rPr lang="en-US" dirty="0" smtClean="0"/>
              <a:t> became president in </a:t>
            </a:r>
            <a:r>
              <a:rPr lang="en-US" dirty="0" smtClean="0">
                <a:hlinkClick r:id="rId6" tooltip="1934"/>
              </a:rPr>
              <a:t>1934</a:t>
            </a:r>
            <a:r>
              <a:rPr lang="en-US" dirty="0" smtClean="0"/>
              <a:t>. The </a:t>
            </a:r>
            <a:r>
              <a:rPr lang="en-US" i="1" dirty="0" err="1" smtClean="0"/>
              <a:t>ejido</a:t>
            </a:r>
            <a:r>
              <a:rPr lang="en-US" dirty="0" smtClean="0"/>
              <a:t> system was introduced as an important component of the land reform program. The typical procedure for the establishment of an </a:t>
            </a:r>
            <a:r>
              <a:rPr lang="en-US" dirty="0" err="1" smtClean="0"/>
              <a:t>ejido</a:t>
            </a:r>
            <a:r>
              <a:rPr lang="en-US" dirty="0" smtClean="0"/>
              <a:t> involved the following steps: (1) landless farmers who leased lands from wealthy landlords would petition the federal government for the creation of an </a:t>
            </a:r>
            <a:r>
              <a:rPr lang="en-US" dirty="0" err="1" smtClean="0"/>
              <a:t>ejido</a:t>
            </a:r>
            <a:r>
              <a:rPr lang="en-US" dirty="0" smtClean="0"/>
              <a:t> in their general area; (2) the federal government would consult with the landlord; (3) the land would be expropriated from the landlords if the government approved the </a:t>
            </a:r>
            <a:r>
              <a:rPr lang="en-US" dirty="0" err="1" smtClean="0"/>
              <a:t>ejido</a:t>
            </a:r>
            <a:r>
              <a:rPr lang="en-US" dirty="0" smtClean="0"/>
              <a:t>; and (4) an </a:t>
            </a:r>
            <a:r>
              <a:rPr lang="en-US" dirty="0" err="1" smtClean="0"/>
              <a:t>ejido</a:t>
            </a:r>
            <a:r>
              <a:rPr lang="en-US" dirty="0" smtClean="0"/>
              <a:t> would be established and the original petitioners would be designated as </a:t>
            </a:r>
            <a:r>
              <a:rPr lang="en-US" i="1" dirty="0" err="1" smtClean="0"/>
              <a:t>ejidatarios</a:t>
            </a:r>
            <a:r>
              <a:rPr lang="en-US" dirty="0" smtClean="0"/>
              <a:t> with certain cultivation/use rights. </a:t>
            </a:r>
            <a:r>
              <a:rPr lang="en-US" dirty="0" err="1" smtClean="0"/>
              <a:t>Ejidatarios</a:t>
            </a:r>
            <a:r>
              <a:rPr lang="en-US" dirty="0" smtClean="0"/>
              <a:t> did not actually own the land, but were allowed to use their </a:t>
            </a:r>
            <a:r>
              <a:rPr lang="en-US" dirty="0" err="1" smtClean="0"/>
              <a:t>alloted</a:t>
            </a:r>
            <a:r>
              <a:rPr lang="en-US" dirty="0" smtClean="0"/>
              <a:t> parcels indefinitely as long as they did not fail to use the land for more than two years. They could even pass their rights on to their children.</a:t>
            </a:r>
          </a:p>
          <a:p>
            <a:r>
              <a:rPr lang="en-US" dirty="0" smtClean="0"/>
              <a:t>According to the </a:t>
            </a:r>
            <a:r>
              <a:rPr lang="en-US" dirty="0" smtClean="0">
                <a:hlinkClick r:id="rId7" tooltip="1960"/>
              </a:rPr>
              <a:t>1960</a:t>
            </a:r>
            <a:r>
              <a:rPr lang="en-US" dirty="0" smtClean="0"/>
              <a:t> census, 23% of Mexico's cultivated land belonged to </a:t>
            </a:r>
            <a:r>
              <a:rPr lang="en-US" dirty="0" err="1" smtClean="0"/>
              <a:t>ejidos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</a:t>
            </a:r>
            <a:r>
              <a:rPr lang="en-US" dirty="0" smtClean="0">
                <a:hlinkClick r:id="rId8" tooltip="1991"/>
              </a:rPr>
              <a:t>1991</a:t>
            </a:r>
            <a:r>
              <a:rPr lang="en-US" dirty="0" smtClean="0"/>
              <a:t>, Mexican President </a:t>
            </a:r>
            <a:r>
              <a:rPr lang="en-US" dirty="0" smtClean="0">
                <a:hlinkClick r:id="rId9" tooltip="Carlos Salinas de Gortari"/>
              </a:rPr>
              <a:t>Carlos Salinas de </a:t>
            </a:r>
            <a:r>
              <a:rPr lang="en-US" dirty="0" err="1" smtClean="0">
                <a:hlinkClick r:id="rId9" tooltip="Carlos Salinas de Gortari"/>
              </a:rPr>
              <a:t>Gortari</a:t>
            </a:r>
            <a:r>
              <a:rPr lang="en-US" dirty="0" smtClean="0"/>
              <a:t> eliminated the constitutional right to </a:t>
            </a:r>
            <a:r>
              <a:rPr lang="en-US" i="1" dirty="0" err="1" smtClean="0"/>
              <a:t>ejidos</a:t>
            </a:r>
            <a:r>
              <a:rPr lang="en-US" dirty="0" smtClean="0"/>
              <a:t>, citing the "low productivity" of communally owned land.</a:t>
            </a:r>
            <a:r>
              <a:rPr lang="en-US" baseline="30000" dirty="0" smtClean="0">
                <a:hlinkClick r:id="rId10"/>
              </a:rPr>
              <a:t>[1]</a:t>
            </a:r>
            <a:r>
              <a:rPr lang="en-US" dirty="0" smtClean="0"/>
              <a:t> Since then some of the </a:t>
            </a:r>
            <a:r>
              <a:rPr lang="en-US" i="1" dirty="0" err="1" smtClean="0"/>
              <a:t>ejido</a:t>
            </a:r>
            <a:r>
              <a:rPr lang="en-US" dirty="0" smtClean="0"/>
              <a:t> land has been sold to corporations, although most of it is still in the hands of farmers.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Decline of PRI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80’s PAN began making progress in Northern states and federal legislature</a:t>
            </a:r>
          </a:p>
          <a:p>
            <a:r>
              <a:rPr lang="en-US" dirty="0" smtClean="0"/>
              <a:t>In 2000 and 2006 PAN won the presidency</a:t>
            </a:r>
          </a:p>
          <a:p>
            <a:r>
              <a:rPr lang="en-US" dirty="0" smtClean="0"/>
              <a:t>Today PRI is the 3</a:t>
            </a:r>
            <a:r>
              <a:rPr lang="en-US" baseline="30000" dirty="0" smtClean="0"/>
              <a:t>rd</a:t>
            </a:r>
            <a:r>
              <a:rPr lang="en-US" dirty="0" smtClean="0"/>
              <a:t> party behind PRD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4156466"/>
            <a:ext cx="2895600" cy="2168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4335411"/>
            <a:ext cx="3048000" cy="2084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2325</TotalTime>
  <Words>1023</Words>
  <Application>Microsoft Office PowerPoint</Application>
  <PresentationFormat>On-screen Show (4:3)</PresentationFormat>
  <Paragraphs>131</Paragraphs>
  <Slides>25</Slides>
  <Notes>25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Mexico</vt:lpstr>
      <vt:lpstr>Pre-Columbian</vt:lpstr>
      <vt:lpstr>Conquest</vt:lpstr>
      <vt:lpstr>Independence</vt:lpstr>
      <vt:lpstr>US role</vt:lpstr>
      <vt:lpstr>Revolution 1911-17</vt:lpstr>
      <vt:lpstr>Foundation of the PRI</vt:lpstr>
      <vt:lpstr>Slide 8</vt:lpstr>
      <vt:lpstr>Decline of PRI</vt:lpstr>
      <vt:lpstr>parties</vt:lpstr>
      <vt:lpstr>Economy— “the Miracle”</vt:lpstr>
      <vt:lpstr>Neoliberalism and NAFTA</vt:lpstr>
      <vt:lpstr>Poverty</vt:lpstr>
      <vt:lpstr>Ethnicity</vt:lpstr>
      <vt:lpstr>Zapatista Army of National Liberation</vt:lpstr>
      <vt:lpstr>remittances</vt:lpstr>
      <vt:lpstr>Slide 17</vt:lpstr>
      <vt:lpstr>Congress</vt:lpstr>
      <vt:lpstr>President</vt:lpstr>
      <vt:lpstr>Court reform</vt:lpstr>
      <vt:lpstr>Social Policy</vt:lpstr>
      <vt:lpstr>Crime</vt:lpstr>
      <vt:lpstr>Pemex</vt:lpstr>
      <vt:lpstr>Slide 24</vt:lpstr>
      <vt:lpstr>The border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Mexico</dc:title>
  <dc:creator>jeff</dc:creator>
  <cp:lastModifiedBy>smccd</cp:lastModifiedBy>
  <cp:revision>20</cp:revision>
  <dcterms:created xsi:type="dcterms:W3CDTF">2008-04-29T20:47:54Z</dcterms:created>
  <dcterms:modified xsi:type="dcterms:W3CDTF">2008-05-21T23:39:54Z</dcterms:modified>
</cp:coreProperties>
</file>