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8" r:id="rId3"/>
    <p:sldId id="264" r:id="rId4"/>
    <p:sldId id="262" r:id="rId5"/>
    <p:sldId id="263" r:id="rId6"/>
    <p:sldId id="259" r:id="rId7"/>
    <p:sldId id="265" r:id="rId8"/>
    <p:sldId id="260" r:id="rId9"/>
    <p:sldId id="266" r:id="rId10"/>
    <p:sldId id="261" r:id="rId11"/>
    <p:sldId id="257" r:id="rId12"/>
    <p:sldId id="267" r:id="rId13"/>
    <p:sldId id="277" r:id="rId14"/>
    <p:sldId id="268" r:id="rId15"/>
    <p:sldId id="272" r:id="rId16"/>
    <p:sldId id="269" r:id="rId17"/>
    <p:sldId id="270" r:id="rId18"/>
    <p:sldId id="279" r:id="rId19"/>
    <p:sldId id="278" r:id="rId20"/>
    <p:sldId id="273" r:id="rId21"/>
    <p:sldId id="274" r:id="rId22"/>
    <p:sldId id="275" r:id="rId23"/>
    <p:sldId id="276" r:id="rId24"/>
    <p:sldId id="271" r:id="rId25"/>
    <p:sldId id="280" r:id="rId26"/>
    <p:sldId id="282" r:id="rId27"/>
    <p:sldId id="2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1632" y="81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99AD9E-2044-4840-B40E-7FFA8E1A3470}" type="datetimeFigureOut">
              <a:rPr lang="en-US" smtClean="0"/>
              <a:pPr/>
              <a:t>4/30/2008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DC2696-0D32-45A2-A6C6-513ABEC201F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C2696-0D32-45A2-A6C6-513ABEC201F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DC2696-0D32-45A2-A6C6-513ABEC201F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DC2696-0D32-45A2-A6C6-513ABEC201F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DC2696-0D32-45A2-A6C6-513ABEC201F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DC2696-0D32-45A2-A6C6-513ABEC201F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DC2696-0D32-45A2-A6C6-513ABEC201F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29DC2696-0D32-45A2-A6C6-513ABEC201F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C2696-0D32-45A2-A6C6-513ABEC201F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29DC2696-0D32-45A2-A6C6-513ABEC201F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DC2696-0D32-45A2-A6C6-513ABEC201F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DC2696-0D32-45A2-A6C6-513ABEC201F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DC2696-0D32-45A2-A6C6-513ABEC201F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DC2696-0D32-45A2-A6C6-513ABEC201F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DC2696-0D32-45A2-A6C6-513ABEC201F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DC2696-0D32-45A2-A6C6-513ABEC201F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C2696-0D32-45A2-A6C6-513ABEC201F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DC2696-0D32-45A2-A6C6-513ABEC201F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29DC2696-0D32-45A2-A6C6-513ABEC201F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DC2696-0D32-45A2-A6C6-513ABEC201F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DC2696-0D32-45A2-A6C6-513ABEC201F7}"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29DC2696-0D32-45A2-A6C6-513ABEC201F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F10D3E7-C407-4069-AC5D-98F484F78571}" type="slidenum">
              <a:rPr lang="en-US"/>
              <a:pPr/>
              <a:t>4</a:t>
            </a:fld>
            <a:endParaRPr lang="en-US"/>
          </a:p>
        </p:txBody>
      </p:sp>
      <p:sp>
        <p:nvSpPr>
          <p:cNvPr id="39939" name="Rectangle 2"/>
          <p:cNvSpPr>
            <a:spLocks noGrp="1" noRot="1" noChangeAspect="1" noChangeArrowheads="1" noTextEdit="1"/>
          </p:cNvSpPr>
          <p:nvPr>
            <p:ph type="sldImg"/>
          </p:nvPr>
        </p:nvSpPr>
        <p:spPr>
          <a:xfrm>
            <a:off x="1150938" y="692150"/>
            <a:ext cx="4556125" cy="3416300"/>
          </a:xfrm>
          <a:ln/>
        </p:spPr>
      </p:sp>
      <p:sp>
        <p:nvSpPr>
          <p:cNvPr id="3994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07E325C-4863-4A0D-B5F2-CD3352EEBDF8}" type="slidenum">
              <a:rPr lang="en-US"/>
              <a:pPr/>
              <a:t>5</a:t>
            </a:fld>
            <a:endParaRPr lang="en-US"/>
          </a:p>
        </p:txBody>
      </p:sp>
      <p:sp>
        <p:nvSpPr>
          <p:cNvPr id="40963" name="Rectangle 2"/>
          <p:cNvSpPr>
            <a:spLocks noGrp="1" noRot="1" noChangeAspect="1" noChangeArrowheads="1" noTextEdit="1"/>
          </p:cNvSpPr>
          <p:nvPr>
            <p:ph type="sldImg"/>
          </p:nvPr>
        </p:nvSpPr>
        <p:spPr>
          <a:xfrm>
            <a:off x="1150938" y="692150"/>
            <a:ext cx="4556125" cy="3416300"/>
          </a:xfrm>
          <a:ln/>
        </p:spPr>
      </p:sp>
      <p:sp>
        <p:nvSpPr>
          <p:cNvPr id="4096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DC2696-0D32-45A2-A6C6-513ABEC201F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529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DC2696-0D32-45A2-A6C6-513ABEC201F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DC2696-0D32-45A2-A6C6-513ABEC201F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C72C1A-37FC-4209-B6AD-072F52BB0476}" type="datetimeFigureOut">
              <a:rPr lang="en-US" smtClean="0"/>
              <a:pPr/>
              <a:t>4/30/2008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BC43C-4E2F-4C13-AF7A-A345437E878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C72C1A-37FC-4209-B6AD-072F52BB0476}" type="datetimeFigureOut">
              <a:rPr lang="en-US" smtClean="0"/>
              <a:pPr/>
              <a:t>4/30/2008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BC43C-4E2F-4C13-AF7A-A345437E87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C72C1A-37FC-4209-B6AD-072F52BB0476}" type="datetimeFigureOut">
              <a:rPr lang="en-US" smtClean="0"/>
              <a:pPr/>
              <a:t>4/30/2008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BC43C-4E2F-4C13-AF7A-A345437E878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C72C1A-37FC-4209-B6AD-072F52BB0476}" type="datetimeFigureOut">
              <a:rPr lang="en-US" smtClean="0"/>
              <a:pPr/>
              <a:t>4/30/2008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BC43C-4E2F-4C13-AF7A-A345437E878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C72C1A-37FC-4209-B6AD-072F52BB0476}" type="datetimeFigureOut">
              <a:rPr lang="en-US" smtClean="0"/>
              <a:pPr/>
              <a:t>4/30/2008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BC43C-4E2F-4C13-AF7A-A345437E878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C72C1A-37FC-4209-B6AD-072F52BB0476}" type="datetimeFigureOut">
              <a:rPr lang="en-US" smtClean="0"/>
              <a:pPr/>
              <a:t>4/30/2008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BC43C-4E2F-4C13-AF7A-A345437E878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C72C1A-37FC-4209-B6AD-072F52BB0476}" type="datetimeFigureOut">
              <a:rPr lang="en-US" smtClean="0"/>
              <a:pPr/>
              <a:t>4/30/2008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BBC43C-4E2F-4C13-AF7A-A345437E878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C72C1A-37FC-4209-B6AD-072F52BB0476}" type="datetimeFigureOut">
              <a:rPr lang="en-US" smtClean="0"/>
              <a:pPr/>
              <a:t>4/30/2008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BBC43C-4E2F-4C13-AF7A-A345437E878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72C1A-37FC-4209-B6AD-072F52BB0476}" type="datetimeFigureOut">
              <a:rPr lang="en-US" smtClean="0"/>
              <a:pPr/>
              <a:t>4/30/2008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BBC43C-4E2F-4C13-AF7A-A345437E878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72C1A-37FC-4209-B6AD-072F52BB0476}" type="datetimeFigureOut">
              <a:rPr lang="en-US" smtClean="0"/>
              <a:pPr/>
              <a:t>4/30/2008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BC43C-4E2F-4C13-AF7A-A345437E878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72C1A-37FC-4209-B6AD-072F52BB0476}" type="datetimeFigureOut">
              <a:rPr lang="en-US" smtClean="0"/>
              <a:pPr/>
              <a:t>4/30/2008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BC43C-4E2F-4C13-AF7A-A345437E878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72C1A-37FC-4209-B6AD-072F52BB0476}" type="datetimeFigureOut">
              <a:rPr lang="en-US" smtClean="0"/>
              <a:pPr/>
              <a:t>4/30/2008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BC43C-4E2F-4C13-AF7A-A345437E878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H4OWJlyaHt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x9QNKB34cJo&amp;feature=related"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www.youtube.com/watch?v=0VRneGYpaXc"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csmonitor.com/2007/0816/p01s03-wosc.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sDL8XepYLFw"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hyperlink" Target="http://en.wikipedia.org/wiki/Hong_Kong_Basic_Law_Article_23"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en.wikipedia.org/wiki/Chief_Secretary_for_Administration_of_Hong_Kong" TargetMode="External"/><Relationship Id="rId4" Type="http://schemas.openxmlformats.org/officeDocument/2006/relationships/hyperlink" Target="http://en.wikipedia.org/wiki/Donald_Tsan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Image:China_imperialism_cartoon.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efBQKHOfW6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1523999"/>
          </a:xfrm>
        </p:spPr>
        <p:txBody>
          <a:bodyPr/>
          <a:lstStyle/>
          <a:p>
            <a:r>
              <a:rPr lang="en-US" dirty="0" smtClean="0"/>
              <a:t>China</a:t>
            </a:r>
            <a:endParaRPr lang="en-US" dirty="0"/>
          </a:p>
        </p:txBody>
      </p:sp>
      <p:sp>
        <p:nvSpPr>
          <p:cNvPr id="3" name="Subtitle 2"/>
          <p:cNvSpPr>
            <a:spLocks noGrp="1"/>
          </p:cNvSpPr>
          <p:nvPr>
            <p:ph type="subTitle" idx="1"/>
          </p:nvPr>
        </p:nvSpPr>
        <p:spPr/>
        <p:txBody>
          <a:bodyPr/>
          <a:lstStyle/>
          <a:p>
            <a:endParaRPr lang="en-US" dirty="0"/>
          </a:p>
        </p:txBody>
      </p:sp>
      <p:pic>
        <p:nvPicPr>
          <p:cNvPr id="2050" name="Picture 2"/>
          <p:cNvPicPr>
            <a:picLocks noChangeAspect="1" noChangeArrowheads="1"/>
          </p:cNvPicPr>
          <p:nvPr/>
        </p:nvPicPr>
        <p:blipFill>
          <a:blip r:embed="rId3"/>
          <a:srcRect/>
          <a:stretch>
            <a:fillRect/>
          </a:stretch>
        </p:blipFill>
        <p:spPr bwMode="auto">
          <a:xfrm>
            <a:off x="2209800" y="1766888"/>
            <a:ext cx="4648200" cy="43576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r>
              <a:rPr lang="en-US" dirty="0" smtClean="0"/>
              <a:t>1978 period of (economic) liberalization begins under Deng Xiaoping</a:t>
            </a:r>
            <a:r>
              <a:rPr lang="en-US" sz="3200" dirty="0" smtClean="0"/>
              <a:t/>
            </a:r>
            <a:br>
              <a:rPr lang="en-US" sz="3200" dirty="0" smtClean="0"/>
            </a:br>
            <a:endParaRPr lang="en-US" sz="3200" dirty="0"/>
          </a:p>
        </p:txBody>
      </p:sp>
      <p:sp>
        <p:nvSpPr>
          <p:cNvPr id="3" name="Content Placeholder 2"/>
          <p:cNvSpPr>
            <a:spLocks noGrp="1"/>
          </p:cNvSpPr>
          <p:nvPr>
            <p:ph idx="1"/>
          </p:nvPr>
        </p:nvSpPr>
        <p:spPr>
          <a:xfrm>
            <a:off x="457200" y="2514600"/>
            <a:ext cx="8229600" cy="3611563"/>
          </a:xfrm>
        </p:spPr>
        <p:txBody>
          <a:bodyPr/>
          <a:lstStyle/>
          <a:p>
            <a:r>
              <a:rPr lang="en-US" dirty="0" smtClean="0"/>
              <a:t>Family Responsibility system</a:t>
            </a:r>
          </a:p>
          <a:p>
            <a:r>
              <a:rPr lang="en-US" dirty="0" smtClean="0"/>
              <a:t>Special Economic Zones</a:t>
            </a:r>
            <a:endParaRPr lang="en-US" dirty="0"/>
          </a:p>
        </p:txBody>
      </p:sp>
      <p:pic>
        <p:nvPicPr>
          <p:cNvPr id="3074" name="Picture 2"/>
          <p:cNvPicPr>
            <a:picLocks noChangeAspect="1" noChangeArrowheads="1"/>
          </p:cNvPicPr>
          <p:nvPr/>
        </p:nvPicPr>
        <p:blipFill>
          <a:blip r:embed="rId3"/>
          <a:srcRect/>
          <a:stretch>
            <a:fillRect/>
          </a:stretch>
        </p:blipFill>
        <p:spPr bwMode="auto">
          <a:xfrm>
            <a:off x="5029200" y="3556762"/>
            <a:ext cx="3390900" cy="3063113"/>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cstate="print"/>
          <a:srcRect/>
          <a:stretch>
            <a:fillRect/>
          </a:stretch>
        </p:blipFill>
        <p:spPr bwMode="auto">
          <a:xfrm>
            <a:off x="838200" y="3924300"/>
            <a:ext cx="3523977" cy="27813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Wealth creeping to the West</a:t>
            </a:r>
            <a:endParaRPr lang="en-US" dirty="0"/>
          </a:p>
        </p:txBody>
      </p:sp>
      <p:pic>
        <p:nvPicPr>
          <p:cNvPr id="1026" name="Picture 2"/>
          <p:cNvPicPr>
            <a:picLocks noGrp="1" noChangeAspect="1" noChangeArrowheads="1"/>
          </p:cNvPicPr>
          <p:nvPr>
            <p:ph idx="1"/>
          </p:nvPr>
        </p:nvPicPr>
        <p:blipFill>
          <a:blip r:embed="rId3"/>
          <a:srcRect/>
          <a:stretch>
            <a:fillRect/>
          </a:stretch>
        </p:blipFill>
        <p:spPr bwMode="auto">
          <a:xfrm>
            <a:off x="5029200" y="2667000"/>
            <a:ext cx="3657600" cy="3543300"/>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a:srcRect/>
          <a:stretch>
            <a:fillRect/>
          </a:stretch>
        </p:blipFill>
        <p:spPr bwMode="auto">
          <a:xfrm>
            <a:off x="1219200" y="3135294"/>
            <a:ext cx="3352800" cy="218918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Tiananmen  Square</a:t>
            </a:r>
            <a:endParaRPr lang="en-US" dirty="0"/>
          </a:p>
        </p:txBody>
      </p:sp>
      <p:sp>
        <p:nvSpPr>
          <p:cNvPr id="3" name="Content Placeholder 2"/>
          <p:cNvSpPr>
            <a:spLocks noGrp="1"/>
          </p:cNvSpPr>
          <p:nvPr>
            <p:ph idx="1"/>
          </p:nvPr>
        </p:nvSpPr>
        <p:spPr/>
        <p:txBody>
          <a:bodyPr/>
          <a:lstStyle/>
          <a:p>
            <a:r>
              <a:rPr lang="en-US" dirty="0" smtClean="0"/>
              <a:t>Relative affluence and education lead to new demands</a:t>
            </a:r>
          </a:p>
          <a:p>
            <a:r>
              <a:rPr lang="en-US" dirty="0" smtClean="0"/>
              <a:t>1989  100,000s throughout China demand reform</a:t>
            </a:r>
          </a:p>
          <a:p>
            <a:r>
              <a:rPr lang="en-US" dirty="0" smtClean="0"/>
              <a:t>Suppressed by force after 6 weeks</a:t>
            </a:r>
          </a:p>
          <a:p>
            <a:endParaRPr lang="en-US" dirty="0"/>
          </a:p>
        </p:txBody>
      </p:sp>
      <p:pic>
        <p:nvPicPr>
          <p:cNvPr id="3074" name="Picture 2"/>
          <p:cNvPicPr>
            <a:picLocks noChangeAspect="1" noChangeArrowheads="1"/>
          </p:cNvPicPr>
          <p:nvPr/>
        </p:nvPicPr>
        <p:blipFill>
          <a:blip r:embed="rId3"/>
          <a:srcRect/>
          <a:stretch>
            <a:fillRect/>
          </a:stretch>
        </p:blipFill>
        <p:spPr bwMode="auto">
          <a:xfrm>
            <a:off x="3276600" y="4572000"/>
            <a:ext cx="3048000" cy="1884405"/>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228600" y="4572000"/>
            <a:ext cx="2819400" cy="1899791"/>
          </a:xfrm>
          <a:prstGeom prst="rect">
            <a:avLst/>
          </a:prstGeom>
          <a:noFill/>
          <a:ln w="9525">
            <a:noFill/>
            <a:miter lim="800000"/>
            <a:headEnd/>
            <a:tailEnd/>
          </a:ln>
          <a:effectLst/>
        </p:spPr>
      </p:pic>
      <p:pic>
        <p:nvPicPr>
          <p:cNvPr id="1026" name="Picture 2"/>
          <p:cNvPicPr>
            <a:picLocks noChangeAspect="1" noChangeArrowheads="1"/>
          </p:cNvPicPr>
          <p:nvPr/>
        </p:nvPicPr>
        <p:blipFill>
          <a:blip r:embed="rId5"/>
          <a:srcRect/>
          <a:stretch>
            <a:fillRect/>
          </a:stretch>
        </p:blipFill>
        <p:spPr bwMode="auto">
          <a:xfrm>
            <a:off x="7010400" y="3505200"/>
            <a:ext cx="1961388" cy="2971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Govt</a:t>
            </a:r>
            <a:endParaRPr lang="en-US" dirty="0"/>
          </a:p>
        </p:txBody>
      </p:sp>
      <p:sp>
        <p:nvSpPr>
          <p:cNvPr id="3" name="Content Placeholder 2"/>
          <p:cNvSpPr>
            <a:spLocks noGrp="1"/>
          </p:cNvSpPr>
          <p:nvPr>
            <p:ph idx="1"/>
          </p:nvPr>
        </p:nvSpPr>
        <p:spPr/>
        <p:txBody>
          <a:bodyPr/>
          <a:lstStyle/>
          <a:p>
            <a:r>
              <a:rPr lang="en-US" dirty="0" smtClean="0"/>
              <a:t>Parallel structures of legislature and </a:t>
            </a:r>
            <a:r>
              <a:rPr lang="en-US" dirty="0" err="1" smtClean="0"/>
              <a:t>govt</a:t>
            </a:r>
            <a:r>
              <a:rPr lang="en-US" dirty="0" smtClean="0"/>
              <a:t>, and party</a:t>
            </a:r>
          </a:p>
          <a:p>
            <a:r>
              <a:rPr lang="en-US" dirty="0" smtClean="0"/>
              <a:t>Leg:  National Peoples Congress</a:t>
            </a:r>
          </a:p>
          <a:p>
            <a:r>
              <a:rPr lang="en-US" sz="2000" dirty="0" smtClean="0"/>
              <a:t>Selects government, including Premier</a:t>
            </a:r>
          </a:p>
          <a:p>
            <a:r>
              <a:rPr lang="en-US" dirty="0" smtClean="0"/>
              <a:t>Party: National Party Congress</a:t>
            </a:r>
          </a:p>
          <a:p>
            <a:r>
              <a:rPr lang="en-US" sz="2000" dirty="0" smtClean="0"/>
              <a:t>Selects Central Committee, which in turn selects top committees and General Secretary</a:t>
            </a:r>
          </a:p>
          <a:p>
            <a:r>
              <a:rPr lang="en-US" dirty="0" smtClean="0"/>
              <a:t>Party most important</a:t>
            </a:r>
            <a:endParaRPr lang="en-US" dirty="0"/>
          </a:p>
        </p:txBody>
      </p:sp>
      <p:pic>
        <p:nvPicPr>
          <p:cNvPr id="1026" name="Picture 2"/>
          <p:cNvPicPr>
            <a:picLocks noChangeAspect="1" noChangeArrowheads="1"/>
          </p:cNvPicPr>
          <p:nvPr/>
        </p:nvPicPr>
        <p:blipFill>
          <a:blip r:embed="rId3"/>
          <a:srcRect/>
          <a:stretch>
            <a:fillRect/>
          </a:stretch>
        </p:blipFill>
        <p:spPr bwMode="auto">
          <a:xfrm>
            <a:off x="5486400" y="4572000"/>
            <a:ext cx="3333120" cy="223689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Baby steps towards democratization</a:t>
            </a:r>
            <a:endParaRPr lang="en-US" dirty="0"/>
          </a:p>
        </p:txBody>
      </p:sp>
      <p:sp>
        <p:nvSpPr>
          <p:cNvPr id="3" name="Content Placeholder 2"/>
          <p:cNvSpPr>
            <a:spLocks noGrp="1"/>
          </p:cNvSpPr>
          <p:nvPr>
            <p:ph idx="1"/>
          </p:nvPr>
        </p:nvSpPr>
        <p:spPr/>
        <p:txBody>
          <a:bodyPr/>
          <a:lstStyle/>
          <a:p>
            <a:r>
              <a:rPr lang="en-US" dirty="0" smtClean="0"/>
              <a:t>Increasingly since the ‘80s, villages hold elections for local chiefs</a:t>
            </a:r>
          </a:p>
          <a:p>
            <a:r>
              <a:rPr lang="en-US" dirty="0" smtClean="0"/>
              <a:t>A few townships have also elected leaders</a:t>
            </a:r>
          </a:p>
          <a:p>
            <a:r>
              <a:rPr lang="en-US" dirty="0" smtClean="0"/>
              <a:t>But virtually all counties, cities, regions, and national leaders are appointed</a:t>
            </a:r>
          </a:p>
          <a:p>
            <a:r>
              <a:rPr lang="en-US" dirty="0" smtClean="0"/>
              <a:t>In Shenzhen and other cities private citizens outside of the party are presenting themselves for office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aspects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Judiciary being reformed and professionalized</a:t>
            </a:r>
          </a:p>
          <a:p>
            <a:r>
              <a:rPr lang="en-US" dirty="0" smtClean="0"/>
              <a:t>Growth of NGOs</a:t>
            </a:r>
          </a:p>
          <a:p>
            <a:r>
              <a:rPr lang="en-US" dirty="0" smtClean="0"/>
              <a:t>For the year before the Olympics, foreign journalists allowed to travel freely (except in Tibet)</a:t>
            </a:r>
          </a:p>
          <a:p>
            <a:r>
              <a:rPr lang="en-US" dirty="0" smtClean="0"/>
              <a:t>Some articles critical of local rule or pro democracy have been allowed, others have been on internet—but not challenging </a:t>
            </a:r>
            <a:r>
              <a:rPr lang="en-US" dirty="0" err="1" smtClean="0"/>
              <a:t>nat’l</a:t>
            </a:r>
            <a:r>
              <a:rPr lang="en-US" dirty="0" smtClean="0"/>
              <a:t> CCP</a:t>
            </a:r>
          </a:p>
          <a:p>
            <a:r>
              <a:rPr lang="en-US" dirty="0" smtClean="0"/>
              <a:t>1000s of protests</a:t>
            </a:r>
          </a:p>
          <a:p>
            <a:r>
              <a:rPr lang="en-US" dirty="0" smtClean="0"/>
              <a:t>Succession for </a:t>
            </a:r>
            <a:r>
              <a:rPr lang="en-US" dirty="0" err="1" smtClean="0"/>
              <a:t>Hu</a:t>
            </a:r>
            <a:r>
              <a:rPr lang="en-US" dirty="0" smtClean="0"/>
              <a:t> in 2012?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a:t>
            </a:r>
            <a:endParaRPr lang="en-US" dirty="0"/>
          </a:p>
        </p:txBody>
      </p:sp>
      <p:sp>
        <p:nvSpPr>
          <p:cNvPr id="3" name="Content Placeholder 2"/>
          <p:cNvSpPr>
            <a:spLocks noGrp="1"/>
          </p:cNvSpPr>
          <p:nvPr>
            <p:ph idx="1"/>
          </p:nvPr>
        </p:nvSpPr>
        <p:spPr/>
        <p:txBody>
          <a:bodyPr/>
          <a:lstStyle/>
          <a:p>
            <a:r>
              <a:rPr lang="en-US" dirty="0" smtClean="0"/>
              <a:t>Since 1979 one child policy</a:t>
            </a:r>
          </a:p>
          <a:p>
            <a:r>
              <a:rPr lang="en-US" dirty="0" smtClean="0">
                <a:hlinkClick r:id="rId3"/>
              </a:rPr>
              <a:t>One child</a:t>
            </a:r>
            <a:endParaRPr lang="en-US" dirty="0" smtClean="0"/>
          </a:p>
          <a:p>
            <a:pPr>
              <a:buNone/>
            </a:pPr>
            <a:endParaRPr lang="en-US" dirty="0"/>
          </a:p>
        </p:txBody>
      </p:sp>
      <p:pic>
        <p:nvPicPr>
          <p:cNvPr id="1026" name="Picture 2"/>
          <p:cNvPicPr>
            <a:picLocks noChangeAspect="1" noChangeArrowheads="1"/>
          </p:cNvPicPr>
          <p:nvPr/>
        </p:nvPicPr>
        <p:blipFill>
          <a:blip r:embed="rId4"/>
          <a:srcRect/>
          <a:stretch>
            <a:fillRect/>
          </a:stretch>
        </p:blipFill>
        <p:spPr bwMode="auto">
          <a:xfrm>
            <a:off x="2743200" y="3505200"/>
            <a:ext cx="3810000" cy="26289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Tibet</a:t>
            </a:r>
            <a:endParaRPr lang="en-US" dirty="0"/>
          </a:p>
        </p:txBody>
      </p:sp>
      <p:sp>
        <p:nvSpPr>
          <p:cNvPr id="3" name="Content Placeholder 2"/>
          <p:cNvSpPr>
            <a:spLocks noGrp="1"/>
          </p:cNvSpPr>
          <p:nvPr>
            <p:ph idx="1"/>
          </p:nvPr>
        </p:nvSpPr>
        <p:spPr/>
        <p:txBody>
          <a:bodyPr/>
          <a:lstStyle/>
          <a:p>
            <a:r>
              <a:rPr lang="en-US" dirty="0" smtClean="0"/>
              <a:t>Occupied by PRC since 1950</a:t>
            </a:r>
          </a:p>
          <a:p>
            <a:r>
              <a:rPr lang="en-US" dirty="0" smtClean="0"/>
              <a:t>6 million Tibetans, almost as many Han</a:t>
            </a:r>
          </a:p>
          <a:p>
            <a:r>
              <a:rPr lang="en-US" dirty="0" smtClean="0"/>
              <a:t>Uprisings and repression in 1959, 1989, …</a:t>
            </a:r>
          </a:p>
          <a:p>
            <a:r>
              <a:rPr lang="en-US" sz="2400" dirty="0" smtClean="0"/>
              <a:t>100,000 </a:t>
            </a:r>
            <a:r>
              <a:rPr lang="en-US" sz="2400" dirty="0" err="1" smtClean="0"/>
              <a:t>exilees</a:t>
            </a:r>
            <a:r>
              <a:rPr lang="en-US" sz="2400" dirty="0" smtClean="0"/>
              <a:t>—mostly in India</a:t>
            </a:r>
          </a:p>
          <a:p>
            <a:r>
              <a:rPr lang="en-US" sz="2400" dirty="0" err="1" smtClean="0"/>
              <a:t>Govt</a:t>
            </a:r>
            <a:r>
              <a:rPr lang="en-US" sz="2400" dirty="0" smtClean="0"/>
              <a:t> and Dalai Lama in exile—succession?</a:t>
            </a:r>
          </a:p>
          <a:p>
            <a:r>
              <a:rPr lang="en-US" sz="2400" dirty="0" smtClean="0"/>
              <a:t>Schools built, income up, feudal order banned</a:t>
            </a:r>
            <a:endParaRPr lang="en-US" sz="2400" dirty="0"/>
          </a:p>
        </p:txBody>
      </p:sp>
      <p:pic>
        <p:nvPicPr>
          <p:cNvPr id="1026" name="Picture 2"/>
          <p:cNvPicPr>
            <a:picLocks noChangeAspect="1" noChangeArrowheads="1"/>
          </p:cNvPicPr>
          <p:nvPr/>
        </p:nvPicPr>
        <p:blipFill>
          <a:blip r:embed="rId3"/>
          <a:srcRect/>
          <a:stretch>
            <a:fillRect/>
          </a:stretch>
        </p:blipFill>
        <p:spPr bwMode="auto">
          <a:xfrm>
            <a:off x="2667000" y="5219700"/>
            <a:ext cx="3276600" cy="16383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6495296" y="5086350"/>
            <a:ext cx="2648704" cy="177165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6324600" y="533400"/>
            <a:ext cx="2468282" cy="15240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a:srcRect/>
          <a:stretch>
            <a:fillRect/>
          </a:stretch>
        </p:blipFill>
        <p:spPr bwMode="auto">
          <a:xfrm>
            <a:off x="533400" y="5181600"/>
            <a:ext cx="1580745" cy="14859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Differing Views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hlinkClick r:id="rId3"/>
              </a:rPr>
              <a:t>Pro-china</a:t>
            </a:r>
            <a:endParaRPr lang="en-US" dirty="0" smtClean="0"/>
          </a:p>
          <a:p>
            <a:r>
              <a:rPr lang="en-US" dirty="0" smtClean="0">
                <a:hlinkClick r:id="rId4"/>
              </a:rPr>
              <a:t>Pro-Tibet</a:t>
            </a:r>
            <a:endParaRPr lang="en-US" dirty="0"/>
          </a:p>
        </p:txBody>
      </p:sp>
      <p:pic>
        <p:nvPicPr>
          <p:cNvPr id="4" name="Picture 4"/>
          <p:cNvPicPr>
            <a:picLocks noChangeAspect="1" noChangeArrowheads="1"/>
          </p:cNvPicPr>
          <p:nvPr/>
        </p:nvPicPr>
        <p:blipFill>
          <a:blip r:embed="rId5"/>
          <a:srcRect/>
          <a:stretch>
            <a:fillRect/>
          </a:stretch>
        </p:blipFill>
        <p:spPr bwMode="auto">
          <a:xfrm>
            <a:off x="3952336" y="2514600"/>
            <a:ext cx="4157932" cy="27546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Mongolia (Inner), Manchuria, and Xinjiang</a:t>
            </a:r>
            <a:endParaRPr lang="en-US" dirty="0"/>
          </a:p>
        </p:txBody>
      </p:sp>
      <p:sp>
        <p:nvSpPr>
          <p:cNvPr id="3" name="Content Placeholder 2"/>
          <p:cNvSpPr>
            <a:spLocks noGrp="1"/>
          </p:cNvSpPr>
          <p:nvPr>
            <p:ph idx="1"/>
          </p:nvPr>
        </p:nvSpPr>
        <p:spPr/>
        <p:txBody>
          <a:bodyPr/>
          <a:lstStyle/>
          <a:p>
            <a:r>
              <a:rPr lang="en-US" dirty="0" smtClean="0"/>
              <a:t>Outnumbered by Han</a:t>
            </a:r>
          </a:p>
          <a:p>
            <a:r>
              <a:rPr lang="en-US" dirty="0" smtClean="0"/>
              <a:t>Resistance by </a:t>
            </a:r>
            <a:r>
              <a:rPr lang="en-US" dirty="0" err="1" smtClean="0"/>
              <a:t>muslim</a:t>
            </a:r>
            <a:r>
              <a:rPr lang="en-US" dirty="0" smtClean="0"/>
              <a:t> </a:t>
            </a:r>
            <a:r>
              <a:rPr lang="en-US" dirty="0" err="1" smtClean="0"/>
              <a:t>Uighurs</a:t>
            </a:r>
            <a:r>
              <a:rPr lang="en-US" dirty="0" smtClean="0"/>
              <a:t> in Xinjiang</a:t>
            </a:r>
          </a:p>
          <a:p>
            <a:r>
              <a:rPr lang="en-US" dirty="0" smtClean="0"/>
              <a:t>All of PRC over 90% Han</a:t>
            </a:r>
            <a:endParaRPr lang="en-US" dirty="0"/>
          </a:p>
        </p:txBody>
      </p:sp>
      <p:pic>
        <p:nvPicPr>
          <p:cNvPr id="2050" name="Picture 2"/>
          <p:cNvPicPr>
            <a:picLocks noChangeAspect="1" noChangeArrowheads="1"/>
          </p:cNvPicPr>
          <p:nvPr/>
        </p:nvPicPr>
        <p:blipFill>
          <a:blip r:embed="rId3"/>
          <a:srcRect/>
          <a:stretch>
            <a:fillRect/>
          </a:stretch>
        </p:blipFill>
        <p:spPr bwMode="auto">
          <a:xfrm>
            <a:off x="609600" y="4038600"/>
            <a:ext cx="2717541" cy="2219325"/>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3733800" y="3581400"/>
            <a:ext cx="2241707" cy="3167063"/>
          </a:xfrm>
          <a:prstGeom prst="rect">
            <a:avLst/>
          </a:prstGeom>
          <a:noFill/>
          <a:ln w="9525">
            <a:noFill/>
            <a:miter lim="800000"/>
            <a:headEnd/>
            <a:tailEnd/>
          </a:ln>
          <a:effectLst/>
        </p:spPr>
      </p:pic>
      <p:pic>
        <p:nvPicPr>
          <p:cNvPr id="1026" name="Picture 2"/>
          <p:cNvPicPr>
            <a:picLocks noChangeAspect="1" noChangeArrowheads="1"/>
          </p:cNvPicPr>
          <p:nvPr/>
        </p:nvPicPr>
        <p:blipFill>
          <a:blip r:embed="rId5"/>
          <a:srcRect/>
          <a:stretch>
            <a:fillRect/>
          </a:stretch>
        </p:blipFill>
        <p:spPr bwMode="auto">
          <a:xfrm>
            <a:off x="6172200" y="4114800"/>
            <a:ext cx="2770424" cy="181451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history</a:t>
            </a:r>
            <a:endParaRPr lang="en-US" dirty="0"/>
          </a:p>
        </p:txBody>
      </p:sp>
      <p:sp>
        <p:nvSpPr>
          <p:cNvPr id="3" name="Content Placeholder 2"/>
          <p:cNvSpPr>
            <a:spLocks noGrp="1"/>
          </p:cNvSpPr>
          <p:nvPr>
            <p:ph idx="1"/>
          </p:nvPr>
        </p:nvSpPr>
        <p:spPr/>
        <p:txBody>
          <a:bodyPr/>
          <a:lstStyle/>
          <a:p>
            <a:r>
              <a:rPr lang="en-US" dirty="0" smtClean="0"/>
              <a:t>1500 BC early kingdoms emerge along Yellow River</a:t>
            </a:r>
          </a:p>
          <a:p>
            <a:r>
              <a:rPr lang="en-US" dirty="0" smtClean="0"/>
              <a:t>By 200 BC Ch’in imperial dynasty emerges, creating Confucian state bureaucracy</a:t>
            </a:r>
            <a:endParaRPr lang="en-US" dirty="0"/>
          </a:p>
        </p:txBody>
      </p:sp>
      <p:pic>
        <p:nvPicPr>
          <p:cNvPr id="1026" name="Picture 2"/>
          <p:cNvPicPr>
            <a:picLocks noChangeAspect="1" noChangeArrowheads="1"/>
          </p:cNvPicPr>
          <p:nvPr/>
        </p:nvPicPr>
        <p:blipFill>
          <a:blip r:embed="rId3"/>
          <a:srcRect/>
          <a:stretch>
            <a:fillRect/>
          </a:stretch>
        </p:blipFill>
        <p:spPr bwMode="auto">
          <a:xfrm>
            <a:off x="5638800" y="3701202"/>
            <a:ext cx="2586038" cy="3156798"/>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1295400" y="3962400"/>
            <a:ext cx="3200400" cy="24003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 and growth</a:t>
            </a:r>
            <a:endParaRPr lang="en-US" dirty="0"/>
          </a:p>
        </p:txBody>
      </p:sp>
      <p:sp>
        <p:nvSpPr>
          <p:cNvPr id="3" name="Content Placeholder 2"/>
          <p:cNvSpPr>
            <a:spLocks noGrp="1"/>
          </p:cNvSpPr>
          <p:nvPr>
            <p:ph idx="1"/>
          </p:nvPr>
        </p:nvSpPr>
        <p:spPr/>
        <p:txBody>
          <a:bodyPr/>
          <a:lstStyle/>
          <a:p>
            <a:r>
              <a:rPr lang="en-US" dirty="0" smtClean="0"/>
              <a:t>Huge costs in public health and productivity</a:t>
            </a:r>
          </a:p>
          <a:p>
            <a:r>
              <a:rPr lang="en-US" dirty="0" smtClean="0"/>
              <a:t>Attempts to formulate an </a:t>
            </a:r>
            <a:r>
              <a:rPr lang="en-US" dirty="0" err="1" smtClean="0"/>
              <a:t>Enviro</a:t>
            </a:r>
            <a:r>
              <a:rPr lang="en-US" dirty="0" smtClean="0"/>
              <a:t> GDP</a:t>
            </a:r>
          </a:p>
          <a:p>
            <a:r>
              <a:rPr lang="en-US" dirty="0" smtClean="0"/>
              <a:t>Lack of enforcement and accountability</a:t>
            </a:r>
          </a:p>
          <a:p>
            <a:r>
              <a:rPr lang="en-US" dirty="0" smtClean="0"/>
              <a:t>Undermine continued growth and social stability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Water</a:t>
            </a:r>
            <a:endParaRPr lang="en-US" dirty="0"/>
          </a:p>
        </p:txBody>
      </p:sp>
      <p:sp>
        <p:nvSpPr>
          <p:cNvPr id="3" name="Content Placeholder 2"/>
          <p:cNvSpPr>
            <a:spLocks noGrp="1"/>
          </p:cNvSpPr>
          <p:nvPr>
            <p:ph idx="1"/>
          </p:nvPr>
        </p:nvSpPr>
        <p:spPr>
          <a:xfrm>
            <a:off x="457200" y="1219200"/>
            <a:ext cx="8229600" cy="4525963"/>
          </a:xfrm>
        </p:spPr>
        <p:txBody>
          <a:bodyPr/>
          <a:lstStyle/>
          <a:p>
            <a:r>
              <a:rPr lang="en-US" dirty="0" smtClean="0"/>
              <a:t>Rising consumption and waste--priced far too low</a:t>
            </a:r>
          </a:p>
          <a:p>
            <a:r>
              <a:rPr lang="en-US" dirty="0" smtClean="0"/>
              <a:t>80% sewage is untreated</a:t>
            </a:r>
          </a:p>
          <a:p>
            <a:r>
              <a:rPr lang="en-US" dirty="0" smtClean="0"/>
              <a:t>Aquifers and ice caps disappearing</a:t>
            </a:r>
          </a:p>
          <a:p>
            <a:r>
              <a:rPr lang="en-US" dirty="0" smtClean="0"/>
              <a:t>Gobi Desert spreading at rate of almost 2000 sq miles per year</a:t>
            </a:r>
          </a:p>
          <a:p>
            <a:r>
              <a:rPr lang="en-US" sz="2000" dirty="0" smtClean="0">
                <a:hlinkClick r:id="rId3"/>
              </a:rPr>
              <a:t>desertification</a:t>
            </a:r>
            <a:endParaRPr lang="en-US" sz="2000" dirty="0" smtClean="0"/>
          </a:p>
        </p:txBody>
      </p:sp>
      <p:pic>
        <p:nvPicPr>
          <p:cNvPr id="1026" name="Picture 2"/>
          <p:cNvPicPr>
            <a:picLocks noChangeAspect="1" noChangeArrowheads="1"/>
          </p:cNvPicPr>
          <p:nvPr/>
        </p:nvPicPr>
        <p:blipFill>
          <a:blip r:embed="rId4"/>
          <a:srcRect/>
          <a:stretch>
            <a:fillRect/>
          </a:stretch>
        </p:blipFill>
        <p:spPr bwMode="auto">
          <a:xfrm>
            <a:off x="1447800" y="4995116"/>
            <a:ext cx="3286125" cy="1862883"/>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a:srcRect/>
          <a:stretch>
            <a:fillRect/>
          </a:stretch>
        </p:blipFill>
        <p:spPr bwMode="auto">
          <a:xfrm>
            <a:off x="5867400" y="4953000"/>
            <a:ext cx="2438400" cy="16192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a:t>
            </a:r>
            <a:endParaRPr lang="en-US" dirty="0"/>
          </a:p>
        </p:txBody>
      </p:sp>
      <p:sp>
        <p:nvSpPr>
          <p:cNvPr id="3" name="Content Placeholder 2"/>
          <p:cNvSpPr>
            <a:spLocks noGrp="1"/>
          </p:cNvSpPr>
          <p:nvPr>
            <p:ph idx="1"/>
          </p:nvPr>
        </p:nvSpPr>
        <p:spPr/>
        <p:txBody>
          <a:bodyPr/>
          <a:lstStyle/>
          <a:p>
            <a:r>
              <a:rPr lang="en-US" dirty="0" smtClean="0"/>
              <a:t>Highest greenhouse emissions in the world—though not per capita</a:t>
            </a:r>
          </a:p>
          <a:p>
            <a:r>
              <a:rPr lang="en-US" dirty="0" smtClean="0"/>
              <a:t>70% of power from coal—one new plant per week</a:t>
            </a:r>
          </a:p>
          <a:p>
            <a:r>
              <a:rPr lang="en-US" dirty="0" smtClean="0"/>
              <a:t>By 2040 more cars than the US</a:t>
            </a:r>
          </a:p>
          <a:p>
            <a:r>
              <a:rPr lang="en-US" dirty="0" smtClean="0">
                <a:hlinkClick r:id="rId3"/>
              </a:rPr>
              <a:t>pollution</a:t>
            </a:r>
            <a:endParaRPr lang="en-US" dirty="0" smtClean="0"/>
          </a:p>
          <a:p>
            <a:endParaRPr lang="en-US" dirty="0"/>
          </a:p>
        </p:txBody>
      </p:sp>
      <p:pic>
        <p:nvPicPr>
          <p:cNvPr id="2050" name="Picture 2"/>
          <p:cNvPicPr>
            <a:picLocks noChangeAspect="1" noChangeArrowheads="1"/>
          </p:cNvPicPr>
          <p:nvPr/>
        </p:nvPicPr>
        <p:blipFill>
          <a:blip r:embed="rId4"/>
          <a:srcRect/>
          <a:stretch>
            <a:fillRect/>
          </a:stretch>
        </p:blipFill>
        <p:spPr bwMode="auto">
          <a:xfrm>
            <a:off x="533400" y="4953000"/>
            <a:ext cx="2590800" cy="1732107"/>
          </a:xfrm>
          <a:prstGeom prst="rect">
            <a:avLst/>
          </a:prstGeom>
          <a:noFill/>
          <a:ln w="9525">
            <a:noFill/>
            <a:miter lim="800000"/>
            <a:headEnd/>
            <a:tailEnd/>
          </a:ln>
          <a:effectLst/>
        </p:spPr>
      </p:pic>
      <p:pic>
        <p:nvPicPr>
          <p:cNvPr id="2051" name="Picture 3"/>
          <p:cNvPicPr>
            <a:picLocks noChangeAspect="1" noChangeArrowheads="1"/>
          </p:cNvPicPr>
          <p:nvPr/>
        </p:nvPicPr>
        <p:blipFill>
          <a:blip r:embed="rId5"/>
          <a:srcRect/>
          <a:stretch>
            <a:fillRect/>
          </a:stretch>
        </p:blipFill>
        <p:spPr bwMode="auto">
          <a:xfrm>
            <a:off x="3581400" y="4495800"/>
            <a:ext cx="2481263" cy="214664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 and food</a:t>
            </a:r>
            <a:endParaRPr lang="en-US" dirty="0"/>
          </a:p>
        </p:txBody>
      </p:sp>
      <p:sp>
        <p:nvSpPr>
          <p:cNvPr id="3" name="Content Placeholder 2"/>
          <p:cNvSpPr>
            <a:spLocks noGrp="1"/>
          </p:cNvSpPr>
          <p:nvPr>
            <p:ph idx="1"/>
          </p:nvPr>
        </p:nvSpPr>
        <p:spPr/>
        <p:txBody>
          <a:bodyPr/>
          <a:lstStyle/>
          <a:p>
            <a:r>
              <a:rPr lang="en-US" dirty="0" smtClean="0"/>
              <a:t>Erosion and soil contamination</a:t>
            </a:r>
          </a:p>
          <a:p>
            <a:r>
              <a:rPr lang="en-US" dirty="0" smtClean="0"/>
              <a:t>Agricultural production dropping</a:t>
            </a:r>
          </a:p>
          <a:p>
            <a:r>
              <a:rPr lang="en-US" dirty="0" smtClean="0"/>
              <a:t>Demand growing</a:t>
            </a:r>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 building</a:t>
            </a:r>
            <a:endParaRPr lang="en-US" dirty="0"/>
          </a:p>
        </p:txBody>
      </p:sp>
      <p:sp>
        <p:nvSpPr>
          <p:cNvPr id="3" name="Content Placeholder 2"/>
          <p:cNvSpPr>
            <a:spLocks noGrp="1"/>
          </p:cNvSpPr>
          <p:nvPr>
            <p:ph idx="1"/>
          </p:nvPr>
        </p:nvSpPr>
        <p:spPr/>
        <p:txBody>
          <a:bodyPr/>
          <a:lstStyle/>
          <a:p>
            <a:r>
              <a:rPr lang="en-US" dirty="0" smtClean="0"/>
              <a:t>Three Gorges—largest in the world</a:t>
            </a:r>
          </a:p>
          <a:p>
            <a:r>
              <a:rPr lang="en-US" dirty="0" smtClean="0"/>
              <a:t>Over 1,000,000 displaced</a:t>
            </a:r>
          </a:p>
          <a:p>
            <a:r>
              <a:rPr lang="en-US" dirty="0" smtClean="0"/>
              <a:t>Environmentally mixed</a:t>
            </a:r>
          </a:p>
          <a:p>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4342399" y="3581400"/>
            <a:ext cx="4268201" cy="284368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Hong Kong</a:t>
            </a:r>
            <a:endParaRPr lang="en-US" dirty="0"/>
          </a:p>
        </p:txBody>
      </p:sp>
      <p:sp>
        <p:nvSpPr>
          <p:cNvPr id="3" name="Content Placeholder 2"/>
          <p:cNvSpPr>
            <a:spLocks noGrp="1"/>
          </p:cNvSpPr>
          <p:nvPr>
            <p:ph idx="1"/>
          </p:nvPr>
        </p:nvSpPr>
        <p:spPr/>
        <p:txBody>
          <a:bodyPr/>
          <a:lstStyle/>
          <a:p>
            <a:r>
              <a:rPr lang="en-US" dirty="0" smtClean="0"/>
              <a:t>Since ‘97—one country two systems until ‘47</a:t>
            </a:r>
          </a:p>
          <a:p>
            <a:r>
              <a:rPr lang="en-US" sz="2000" dirty="0" smtClean="0"/>
              <a:t>China:  defense, foreign affairs</a:t>
            </a:r>
          </a:p>
          <a:p>
            <a:r>
              <a:rPr lang="en-US" sz="2000" dirty="0" smtClean="0"/>
              <a:t>Hong Kong:  legal system, local </a:t>
            </a:r>
            <a:r>
              <a:rPr lang="en-US" sz="2000" dirty="0" err="1" smtClean="0"/>
              <a:t>govt</a:t>
            </a:r>
            <a:r>
              <a:rPr lang="en-US" sz="2000" dirty="0" smtClean="0"/>
              <a:t>, police</a:t>
            </a:r>
          </a:p>
          <a:p>
            <a:r>
              <a:rPr lang="en-US" dirty="0" smtClean="0"/>
              <a:t>Executive selected by committee of sectors mostly loyal to Beijing and half legislative council popularly elected—for now</a:t>
            </a:r>
            <a:endParaRPr lang="en-US" dirty="0"/>
          </a:p>
        </p:txBody>
      </p:sp>
      <p:pic>
        <p:nvPicPr>
          <p:cNvPr id="2050" name="Picture 2"/>
          <p:cNvPicPr>
            <a:picLocks noChangeAspect="1" noChangeArrowheads="1"/>
          </p:cNvPicPr>
          <p:nvPr/>
        </p:nvPicPr>
        <p:blipFill>
          <a:blip r:embed="rId3"/>
          <a:srcRect/>
          <a:stretch>
            <a:fillRect/>
          </a:stretch>
        </p:blipFill>
        <p:spPr bwMode="auto">
          <a:xfrm>
            <a:off x="4724400" y="4838700"/>
            <a:ext cx="2857500" cy="17145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a:srcRect/>
          <a:stretch>
            <a:fillRect/>
          </a:stretch>
        </p:blipFill>
        <p:spPr bwMode="auto">
          <a:xfrm>
            <a:off x="685800" y="4495800"/>
            <a:ext cx="2733675" cy="218694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2003 half a million people participated in a march to voice disapproval of the Tung administration and the proposal to implement </a:t>
            </a:r>
            <a:r>
              <a:rPr lang="en-US" dirty="0" smtClean="0">
                <a:hlinkClick r:id="rId3" tooltip="Hong Kong Basic Law Article 23"/>
              </a:rPr>
              <a:t>Article 23 of the Basic Law</a:t>
            </a:r>
            <a:r>
              <a:rPr lang="en-US" dirty="0" smtClean="0"/>
              <a:t>, (defining treason against PRC, etc) which had raised concerns over infringements on civil liberties. The proposal was later abandoned by the administration. In 2005, Tung submitted his resignation as chief executive. </a:t>
            </a:r>
            <a:r>
              <a:rPr lang="en-US" dirty="0" smtClean="0">
                <a:hlinkClick r:id="rId4" tooltip="Donald Tsang"/>
              </a:rPr>
              <a:t>Donald Tsang</a:t>
            </a:r>
            <a:r>
              <a:rPr lang="en-US" dirty="0" smtClean="0"/>
              <a:t>, the </a:t>
            </a:r>
            <a:r>
              <a:rPr lang="en-US" dirty="0" smtClean="0">
                <a:hlinkClick r:id="rId5" tooltip="Chief Secretary for Administration of Hong Kong"/>
              </a:rPr>
              <a:t>Chief Secretary for Administration</a:t>
            </a:r>
            <a:r>
              <a:rPr lang="en-US" dirty="0" smtClean="0"/>
              <a:t>, was selected as chief executive to complete the term.</a:t>
            </a:r>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Taiwan</a:t>
            </a:r>
            <a:endParaRPr lang="en-US" dirty="0"/>
          </a:p>
        </p:txBody>
      </p:sp>
      <p:sp>
        <p:nvSpPr>
          <p:cNvPr id="3" name="Content Placeholder 2"/>
          <p:cNvSpPr>
            <a:spLocks noGrp="1"/>
          </p:cNvSpPr>
          <p:nvPr>
            <p:ph idx="1"/>
          </p:nvPr>
        </p:nvSpPr>
        <p:spPr/>
        <p:txBody>
          <a:bodyPr/>
          <a:lstStyle/>
          <a:p>
            <a:r>
              <a:rPr lang="en-US" dirty="0" smtClean="0"/>
              <a:t>PRC considers it a province</a:t>
            </a:r>
          </a:p>
          <a:p>
            <a:r>
              <a:rPr lang="en-US" dirty="0" smtClean="0"/>
              <a:t>Previous president talked of independence and seeking recognition</a:t>
            </a:r>
          </a:p>
          <a:p>
            <a:r>
              <a:rPr lang="en-US" dirty="0" smtClean="0"/>
              <a:t>Present president , no</a:t>
            </a:r>
            <a:endParaRPr lang="en-US" dirty="0"/>
          </a:p>
        </p:txBody>
      </p:sp>
      <p:pic>
        <p:nvPicPr>
          <p:cNvPr id="3074" name="Picture 2"/>
          <p:cNvPicPr>
            <a:picLocks noChangeAspect="1" noChangeArrowheads="1"/>
          </p:cNvPicPr>
          <p:nvPr/>
        </p:nvPicPr>
        <p:blipFill>
          <a:blip r:embed="rId3"/>
          <a:srcRect/>
          <a:stretch>
            <a:fillRect/>
          </a:stretch>
        </p:blipFill>
        <p:spPr bwMode="auto">
          <a:xfrm>
            <a:off x="5943600" y="3429000"/>
            <a:ext cx="2201793" cy="30384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Divergence</a:t>
            </a:r>
            <a:endParaRPr lang="en-US" dirty="0"/>
          </a:p>
        </p:txBody>
      </p:sp>
      <p:sp>
        <p:nvSpPr>
          <p:cNvPr id="3" name="Content Placeholder 2"/>
          <p:cNvSpPr>
            <a:spLocks noGrp="1"/>
          </p:cNvSpPr>
          <p:nvPr>
            <p:ph idx="1"/>
          </p:nvPr>
        </p:nvSpPr>
        <p:spPr/>
        <p:txBody>
          <a:bodyPr/>
          <a:lstStyle/>
          <a:p>
            <a:r>
              <a:rPr lang="en-US" dirty="0" smtClean="0"/>
              <a:t>During Ming Dynasty (c.1400-1600) China goes from being West’s technological equal and international trader to isolationist and less advanced</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2590800" y="3736444"/>
            <a:ext cx="4495800" cy="304535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smtClean="0"/>
              <a:t>Colonialism and China</a:t>
            </a:r>
          </a:p>
        </p:txBody>
      </p:sp>
      <p:sp>
        <p:nvSpPr>
          <p:cNvPr id="69635" name="Rectangle 3"/>
          <p:cNvSpPr>
            <a:spLocks noGrp="1" noChangeArrowheads="1"/>
          </p:cNvSpPr>
          <p:nvPr>
            <p:ph type="body" idx="1"/>
          </p:nvPr>
        </p:nvSpPr>
        <p:spPr/>
        <p:txBody>
          <a:bodyPr/>
          <a:lstStyle/>
          <a:p>
            <a:pPr>
              <a:lnSpc>
                <a:spcPct val="90000"/>
              </a:lnSpc>
            </a:pPr>
            <a:r>
              <a:rPr lang="en-US" dirty="0" smtClean="0"/>
              <a:t>Chinese Emperors limited Western trade and contact to two ports</a:t>
            </a:r>
          </a:p>
          <a:p>
            <a:pPr>
              <a:lnSpc>
                <a:spcPct val="90000"/>
              </a:lnSpc>
            </a:pPr>
            <a:r>
              <a:rPr lang="en-US" dirty="0" smtClean="0"/>
              <a:t>Increasingly weak dynasty tried to prohibit importation of opium</a:t>
            </a:r>
          </a:p>
          <a:p>
            <a:pPr>
              <a:lnSpc>
                <a:spcPct val="90000"/>
              </a:lnSpc>
            </a:pPr>
            <a:r>
              <a:rPr lang="en-US" dirty="0" smtClean="0"/>
              <a:t>1830s-1850s China lost two “Opium Wars” to Britain</a:t>
            </a:r>
          </a:p>
          <a:p>
            <a:pPr>
              <a:lnSpc>
                <a:spcPct val="90000"/>
              </a:lnSpc>
            </a:pPr>
            <a:r>
              <a:rPr lang="en-US" dirty="0" smtClean="0"/>
              <a:t>Forced to give up Hong Kong, allow missionaries, and all trade </a:t>
            </a:r>
          </a:p>
        </p:txBody>
      </p:sp>
      <p:pic>
        <p:nvPicPr>
          <p:cNvPr id="1026" name="Picture 2"/>
          <p:cNvPicPr>
            <a:picLocks noChangeAspect="1" noChangeArrowheads="1"/>
          </p:cNvPicPr>
          <p:nvPr/>
        </p:nvPicPr>
        <p:blipFill>
          <a:blip r:embed="rId3"/>
          <a:srcRect/>
          <a:stretch>
            <a:fillRect/>
          </a:stretch>
        </p:blipFill>
        <p:spPr bwMode="auto">
          <a:xfrm>
            <a:off x="6091354" y="5029200"/>
            <a:ext cx="2671646" cy="1752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6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228600"/>
            <a:ext cx="7772400" cy="1143000"/>
          </a:xfrm>
        </p:spPr>
        <p:txBody>
          <a:bodyPr/>
          <a:lstStyle/>
          <a:p>
            <a:r>
              <a:rPr lang="en-US" smtClean="0"/>
              <a:t>19</a:t>
            </a:r>
            <a:r>
              <a:rPr lang="en-US" baseline="30000" smtClean="0"/>
              <a:t>th</a:t>
            </a:r>
            <a:r>
              <a:rPr lang="en-US" smtClean="0"/>
              <a:t> century humiliation of China</a:t>
            </a:r>
          </a:p>
        </p:txBody>
      </p:sp>
      <p:sp>
        <p:nvSpPr>
          <p:cNvPr id="71683" name="Rectangle 3"/>
          <p:cNvSpPr>
            <a:spLocks noGrp="1" noChangeArrowheads="1"/>
          </p:cNvSpPr>
          <p:nvPr>
            <p:ph type="body" idx="1"/>
          </p:nvPr>
        </p:nvSpPr>
        <p:spPr>
          <a:xfrm>
            <a:off x="685800" y="1447800"/>
            <a:ext cx="7772400" cy="4114800"/>
          </a:xfrm>
        </p:spPr>
        <p:txBody>
          <a:bodyPr/>
          <a:lstStyle/>
          <a:p>
            <a:r>
              <a:rPr lang="en-US" smtClean="0"/>
              <a:t>European powers and Japan carved up China into “spheres of influence” and treaty ports</a:t>
            </a:r>
          </a:p>
          <a:p>
            <a:r>
              <a:rPr lang="en-US" smtClean="0"/>
              <a:t>US pushes for the “Open Door “ policy</a:t>
            </a:r>
          </a:p>
        </p:txBody>
      </p:sp>
      <p:pic>
        <p:nvPicPr>
          <p:cNvPr id="71687" name="Picture 7" descr="A shocked mandarin in Manchu robe in the back, with Queen Victoria (UK), Wilhelm II (Germany), Nicholas II (Russia), Marianne (France), and a samurai (Japan) stabbing into a plate with Chine (&quot;China&quot; in French) written on it.">
            <a:hlinkClick r:id="rId3" tooltip="A shocked mandarin in Manchu robe in the back, with Queen Victoria (UK), Wilhelm II (Germany), Nicholas II (Russia), Marianne (France), and a samurai (Japan) stabbing into a plate with Chine (&quot;China&quot; in French) written on it."/>
          </p:cNvPr>
          <p:cNvPicPr>
            <a:picLocks noChangeAspect="1" noChangeArrowheads="1"/>
          </p:cNvPicPr>
          <p:nvPr/>
        </p:nvPicPr>
        <p:blipFill>
          <a:blip r:embed="rId4"/>
          <a:srcRect/>
          <a:stretch>
            <a:fillRect/>
          </a:stretch>
        </p:blipFill>
        <p:spPr bwMode="auto">
          <a:xfrm>
            <a:off x="2057400" y="3838575"/>
            <a:ext cx="1905000" cy="2714625"/>
          </a:xfrm>
          <a:prstGeom prst="rect">
            <a:avLst/>
          </a:prstGeom>
          <a:noFill/>
          <a:ln w="9525">
            <a:noFill/>
            <a:miter lim="800000"/>
            <a:headEnd/>
            <a:tailEnd/>
          </a:ln>
        </p:spPr>
      </p:pic>
      <p:pic>
        <p:nvPicPr>
          <p:cNvPr id="71690" name="Picture 10"/>
          <p:cNvPicPr>
            <a:picLocks noChangeAspect="1" noChangeArrowheads="1"/>
          </p:cNvPicPr>
          <p:nvPr/>
        </p:nvPicPr>
        <p:blipFill>
          <a:blip r:embed="rId5"/>
          <a:srcRect/>
          <a:stretch>
            <a:fillRect/>
          </a:stretch>
        </p:blipFill>
        <p:spPr bwMode="auto">
          <a:xfrm>
            <a:off x="5257800" y="3838575"/>
            <a:ext cx="3003550" cy="2714625"/>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6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6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Foundation of the ROC and PRC</a:t>
            </a:r>
            <a:endParaRPr lang="en-US" dirty="0"/>
          </a:p>
        </p:txBody>
      </p:sp>
      <p:sp>
        <p:nvSpPr>
          <p:cNvPr id="3" name="Content Placeholder 2"/>
          <p:cNvSpPr>
            <a:spLocks noGrp="1"/>
          </p:cNvSpPr>
          <p:nvPr>
            <p:ph idx="1"/>
          </p:nvPr>
        </p:nvSpPr>
        <p:spPr/>
        <p:txBody>
          <a:bodyPr/>
          <a:lstStyle/>
          <a:p>
            <a:r>
              <a:rPr lang="en-US" dirty="0" smtClean="0"/>
              <a:t>1911 Dr. Sun </a:t>
            </a:r>
            <a:r>
              <a:rPr lang="en-US" dirty="0" err="1" smtClean="0"/>
              <a:t>Yat-Sen</a:t>
            </a:r>
            <a:r>
              <a:rPr lang="en-US" dirty="0" smtClean="0"/>
              <a:t> and Nationalists overthrow Emperor, declare Republic</a:t>
            </a:r>
          </a:p>
          <a:p>
            <a:r>
              <a:rPr lang="en-US" dirty="0" smtClean="0"/>
              <a:t>Nationalists and Communists unite against Warlords</a:t>
            </a:r>
          </a:p>
          <a:p>
            <a:r>
              <a:rPr lang="en-US" dirty="0" smtClean="0"/>
              <a:t>After Japanese defeat, Communist with peasant support defeat Nationalists</a:t>
            </a:r>
          </a:p>
          <a:p>
            <a:r>
              <a:rPr lang="en-US" dirty="0" smtClean="0"/>
              <a:t>1949 PRC proclaimed, nationalists flee to Taiwan</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7333297" y="5334000"/>
            <a:ext cx="1386840" cy="13716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5791200" y="5334000"/>
            <a:ext cx="1042988" cy="135319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28600"/>
            <a:ext cx="7772400" cy="1143000"/>
          </a:xfrm>
          <a:noFill/>
        </p:spPr>
        <p:txBody>
          <a:bodyPr>
            <a:normAutofit/>
          </a:bodyPr>
          <a:lstStyle/>
          <a:p>
            <a:r>
              <a:rPr lang="en-US" dirty="0" smtClean="0"/>
              <a:t>1958-60 “Great Leap Forward”</a:t>
            </a:r>
          </a:p>
        </p:txBody>
      </p:sp>
      <p:sp>
        <p:nvSpPr>
          <p:cNvPr id="43011" name="Rectangle 3"/>
          <p:cNvSpPr>
            <a:spLocks noGrp="1" noChangeArrowheads="1"/>
          </p:cNvSpPr>
          <p:nvPr>
            <p:ph type="body" idx="1"/>
          </p:nvPr>
        </p:nvSpPr>
        <p:spPr>
          <a:xfrm>
            <a:off x="685800" y="1371600"/>
            <a:ext cx="7772400" cy="4114800"/>
          </a:xfrm>
          <a:noFill/>
        </p:spPr>
        <p:txBody>
          <a:bodyPr>
            <a:normAutofit/>
          </a:bodyPr>
          <a:lstStyle/>
          <a:p>
            <a:r>
              <a:rPr lang="en-US" sz="3600" dirty="0" smtClean="0"/>
              <a:t>Mao orders collectivization, backyard foundries</a:t>
            </a:r>
          </a:p>
          <a:p>
            <a:r>
              <a:rPr lang="en-US" sz="3600" dirty="0" smtClean="0"/>
              <a:t>20-30 million die through starvation</a:t>
            </a:r>
          </a:p>
        </p:txBody>
      </p:sp>
      <p:pic>
        <p:nvPicPr>
          <p:cNvPr id="4098" name="Picture 2"/>
          <p:cNvPicPr>
            <a:picLocks noChangeAspect="1" noChangeArrowheads="1"/>
          </p:cNvPicPr>
          <p:nvPr/>
        </p:nvPicPr>
        <p:blipFill>
          <a:blip r:embed="rId3"/>
          <a:srcRect/>
          <a:stretch>
            <a:fillRect/>
          </a:stretch>
        </p:blipFill>
        <p:spPr bwMode="auto">
          <a:xfrm>
            <a:off x="2895600" y="3444136"/>
            <a:ext cx="4191000" cy="2956664"/>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1966-76 “Cultural Revolution”</a:t>
            </a:r>
            <a:endParaRPr lang="en-US" dirty="0"/>
          </a:p>
        </p:txBody>
      </p:sp>
      <p:sp>
        <p:nvSpPr>
          <p:cNvPr id="3" name="Content Placeholder 2"/>
          <p:cNvSpPr>
            <a:spLocks noGrp="1"/>
          </p:cNvSpPr>
          <p:nvPr>
            <p:ph idx="1"/>
          </p:nvPr>
        </p:nvSpPr>
        <p:spPr/>
        <p:txBody>
          <a:bodyPr/>
          <a:lstStyle/>
          <a:p>
            <a:r>
              <a:rPr lang="en-US" dirty="0" smtClean="0"/>
              <a:t>universities close, Red Guards run amok, “counter-revolutionaries” humiliated, purged, or killed</a:t>
            </a:r>
          </a:p>
          <a:p>
            <a:r>
              <a:rPr lang="en-US" dirty="0" smtClean="0">
                <a:hlinkClick r:id="rId3"/>
              </a:rPr>
              <a:t>Great Leap Forward to Cultural Revolution</a:t>
            </a:r>
            <a:endParaRPr lang="en-US" dirty="0" smtClean="0"/>
          </a:p>
          <a:p>
            <a:endParaRPr lang="en-US" dirty="0"/>
          </a:p>
        </p:txBody>
      </p:sp>
      <p:pic>
        <p:nvPicPr>
          <p:cNvPr id="4" name="Picture 4"/>
          <p:cNvPicPr>
            <a:picLocks noChangeArrowheads="1"/>
          </p:cNvPicPr>
          <p:nvPr/>
        </p:nvPicPr>
        <p:blipFill>
          <a:blip r:embed="rId4"/>
          <a:srcRect/>
          <a:stretch>
            <a:fillRect/>
          </a:stretch>
        </p:blipFill>
        <p:spPr bwMode="auto">
          <a:xfrm>
            <a:off x="4648201" y="4038601"/>
            <a:ext cx="4000500" cy="2781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the international front</a:t>
            </a:r>
            <a:endParaRPr lang="en-US" dirty="0"/>
          </a:p>
        </p:txBody>
      </p:sp>
      <p:sp>
        <p:nvSpPr>
          <p:cNvPr id="3" name="Content Placeholder 2"/>
          <p:cNvSpPr>
            <a:spLocks noGrp="1"/>
          </p:cNvSpPr>
          <p:nvPr>
            <p:ph idx="1"/>
          </p:nvPr>
        </p:nvSpPr>
        <p:spPr/>
        <p:txBody>
          <a:bodyPr/>
          <a:lstStyle/>
          <a:p>
            <a:r>
              <a:rPr lang="en-US" dirty="0" smtClean="0"/>
              <a:t>Increased tensions with USSR</a:t>
            </a:r>
          </a:p>
          <a:p>
            <a:r>
              <a:rPr lang="en-US" dirty="0" smtClean="0"/>
              <a:t>1972 Nixon goes to China</a:t>
            </a:r>
          </a:p>
          <a:p>
            <a:endParaRPr lang="en-US" dirty="0"/>
          </a:p>
        </p:txBody>
      </p:sp>
      <p:pic>
        <p:nvPicPr>
          <p:cNvPr id="2050" name="Picture 2"/>
          <p:cNvPicPr>
            <a:picLocks noChangeAspect="1" noChangeArrowheads="1"/>
          </p:cNvPicPr>
          <p:nvPr/>
        </p:nvPicPr>
        <p:blipFill>
          <a:blip r:embed="rId3"/>
          <a:srcRect/>
          <a:stretch>
            <a:fillRect/>
          </a:stretch>
        </p:blipFill>
        <p:spPr bwMode="auto">
          <a:xfrm>
            <a:off x="3124200" y="3475236"/>
            <a:ext cx="4029075" cy="312082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4998</TotalTime>
  <Words>782</Words>
  <Application>Microsoft Office PowerPoint</Application>
  <PresentationFormat>On-screen Show (4:3)</PresentationFormat>
  <Paragraphs>134</Paragraphs>
  <Slides>27</Slides>
  <Notes>27</Notes>
  <HiddenSlides>2</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China</vt:lpstr>
      <vt:lpstr>Early history</vt:lpstr>
      <vt:lpstr>Great Divergence</vt:lpstr>
      <vt:lpstr>Colonialism and China</vt:lpstr>
      <vt:lpstr>19th century humiliation of China</vt:lpstr>
      <vt:lpstr>Foundation of the ROC and PRC</vt:lpstr>
      <vt:lpstr>1958-60 “Great Leap Forward”</vt:lpstr>
      <vt:lpstr>1966-76 “Cultural Revolution”</vt:lpstr>
      <vt:lpstr>On the international front</vt:lpstr>
      <vt:lpstr>1978 period of (economic) liberalization begins under Deng Xiaoping </vt:lpstr>
      <vt:lpstr>Wealth creeping to the West</vt:lpstr>
      <vt:lpstr>Tiananmen  Square</vt:lpstr>
      <vt:lpstr>Govt</vt:lpstr>
      <vt:lpstr>Baby steps towards democratization</vt:lpstr>
      <vt:lpstr>Other aspects</vt:lpstr>
      <vt:lpstr>Population</vt:lpstr>
      <vt:lpstr>Tibet</vt:lpstr>
      <vt:lpstr>Differing Views</vt:lpstr>
      <vt:lpstr>Mongolia (Inner), Manchuria, and Xinjiang</vt:lpstr>
      <vt:lpstr>Environment and growth</vt:lpstr>
      <vt:lpstr>Water</vt:lpstr>
      <vt:lpstr>Air</vt:lpstr>
      <vt:lpstr>Soil and food</vt:lpstr>
      <vt:lpstr>Dam building</vt:lpstr>
      <vt:lpstr>Hong Kong</vt:lpstr>
      <vt:lpstr>Slide 26</vt:lpstr>
      <vt:lpstr>Taiwan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dc:title>
  <dc:creator>jeff</dc:creator>
  <cp:lastModifiedBy>smccd</cp:lastModifiedBy>
  <cp:revision>21</cp:revision>
  <dcterms:created xsi:type="dcterms:W3CDTF">2007-10-13T23:32:53Z</dcterms:created>
  <dcterms:modified xsi:type="dcterms:W3CDTF">2008-04-30T22:07:43Z</dcterms:modified>
</cp:coreProperties>
</file>