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8" r:id="rId1"/>
  </p:sldMasterIdLst>
  <p:notesMasterIdLst>
    <p:notesMasterId r:id="rId18"/>
  </p:notesMasterIdLst>
  <p:sldIdLst>
    <p:sldId id="256" r:id="rId2"/>
    <p:sldId id="257" r:id="rId3"/>
    <p:sldId id="258" r:id="rId4"/>
    <p:sldId id="260" r:id="rId5"/>
    <p:sldId id="281" r:id="rId6"/>
    <p:sldId id="265" r:id="rId7"/>
    <p:sldId id="282" r:id="rId8"/>
    <p:sldId id="268" r:id="rId9"/>
    <p:sldId id="283" r:id="rId10"/>
    <p:sldId id="269" r:id="rId11"/>
    <p:sldId id="270" r:id="rId12"/>
    <p:sldId id="272" r:id="rId13"/>
    <p:sldId id="271" r:id="rId14"/>
    <p:sldId id="273" r:id="rId15"/>
    <p:sldId id="274" r:id="rId16"/>
    <p:sldId id="27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3300"/>
    <a:srgbClr val="6600CC"/>
    <a:srgbClr val="FF0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0" autoAdjust="0"/>
    <p:restoredTop sz="94660"/>
  </p:normalViewPr>
  <p:slideViewPr>
    <p:cSldViewPr>
      <p:cViewPr varScale="1">
        <p:scale>
          <a:sx n="108" d="100"/>
          <a:sy n="108" d="100"/>
        </p:scale>
        <p:origin x="169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DB9B59-7A9E-42BD-8F04-7762EAFBD079}" type="datetimeFigureOut">
              <a:rPr lang="en-US"/>
              <a:pPr>
                <a:defRPr/>
              </a:pPr>
              <a:t>8/7/2018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44BB575-39F3-4827-8479-CD27BB48BF09}" type="slidenum">
              <a:rPr lang="en-US"/>
              <a:pPr>
                <a:defRPr/>
              </a:pPr>
              <a:t>‹#›</a:t>
            </a:fld>
            <a:endParaRPr lang="en-US"/>
          </a:p>
        </p:txBody>
      </p:sp>
    </p:spTree>
    <p:extLst>
      <p:ext uri="{BB962C8B-B14F-4D97-AF65-F5344CB8AC3E}">
        <p14:creationId xmlns:p14="http://schemas.microsoft.com/office/powerpoint/2010/main" val="3684211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683BC4-AE46-43C4-9AB6-4CFE2FF79A9C}"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1655250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5DDFEFB3-2E4D-4D94-8EFF-56BC5D999C54}" type="slidenum">
              <a:rPr lang="en-US" smtClean="0"/>
              <a:pPr>
                <a:defRPr/>
              </a:pPr>
              <a:t>10</a:t>
            </a:fld>
            <a:endParaRPr lang="en-US"/>
          </a:p>
        </p:txBody>
      </p:sp>
    </p:spTree>
    <p:extLst>
      <p:ext uri="{BB962C8B-B14F-4D97-AF65-F5344CB8AC3E}">
        <p14:creationId xmlns:p14="http://schemas.microsoft.com/office/powerpoint/2010/main" val="3847557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89D974C6-97E9-4A4B-A7A1-21BFD3A3F2A2}" type="slidenum">
              <a:rPr lang="en-US" smtClean="0"/>
              <a:pPr>
                <a:defRPr/>
              </a:pPr>
              <a:t>11</a:t>
            </a:fld>
            <a:endParaRPr lang="en-US"/>
          </a:p>
        </p:txBody>
      </p:sp>
    </p:spTree>
    <p:extLst>
      <p:ext uri="{BB962C8B-B14F-4D97-AF65-F5344CB8AC3E}">
        <p14:creationId xmlns:p14="http://schemas.microsoft.com/office/powerpoint/2010/main" val="710870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9C376B8B-97F2-4241-B3AA-6B06B390E9E2}" type="slidenum">
              <a:rPr lang="en-US" smtClean="0"/>
              <a:pPr>
                <a:defRPr/>
              </a:pPr>
              <a:t>12</a:t>
            </a:fld>
            <a:endParaRPr lang="en-US"/>
          </a:p>
        </p:txBody>
      </p:sp>
    </p:spTree>
    <p:extLst>
      <p:ext uri="{BB962C8B-B14F-4D97-AF65-F5344CB8AC3E}">
        <p14:creationId xmlns:p14="http://schemas.microsoft.com/office/powerpoint/2010/main" val="734519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9EA24ACA-7FC1-4DA8-BA5F-E37A77CAECB8}" type="slidenum">
              <a:rPr lang="en-US" smtClean="0"/>
              <a:pPr>
                <a:defRPr/>
              </a:pPr>
              <a:t>13</a:t>
            </a:fld>
            <a:endParaRPr lang="en-US"/>
          </a:p>
        </p:txBody>
      </p:sp>
    </p:spTree>
    <p:extLst>
      <p:ext uri="{BB962C8B-B14F-4D97-AF65-F5344CB8AC3E}">
        <p14:creationId xmlns:p14="http://schemas.microsoft.com/office/powerpoint/2010/main" val="1611411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3C0C5DCB-07AF-4A17-884C-B90CFCBD6108}" type="slidenum">
              <a:rPr lang="en-US" smtClean="0"/>
              <a:pPr>
                <a:defRPr/>
              </a:pPr>
              <a:t>14</a:t>
            </a:fld>
            <a:endParaRPr lang="en-US"/>
          </a:p>
        </p:txBody>
      </p:sp>
    </p:spTree>
    <p:extLst>
      <p:ext uri="{BB962C8B-B14F-4D97-AF65-F5344CB8AC3E}">
        <p14:creationId xmlns:p14="http://schemas.microsoft.com/office/powerpoint/2010/main" val="2587931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34397A38-2FDC-4F80-8902-4FC2324BE220}" type="slidenum">
              <a:rPr lang="en-US" smtClean="0"/>
              <a:pPr>
                <a:defRPr/>
              </a:pPr>
              <a:t>15</a:t>
            </a:fld>
            <a:endParaRPr lang="en-US"/>
          </a:p>
        </p:txBody>
      </p:sp>
    </p:spTree>
    <p:extLst>
      <p:ext uri="{BB962C8B-B14F-4D97-AF65-F5344CB8AC3E}">
        <p14:creationId xmlns:p14="http://schemas.microsoft.com/office/powerpoint/2010/main" val="285754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465EFD1D-4359-4556-81D7-042596BAF9EA}" type="slidenum">
              <a:rPr lang="en-US" smtClean="0"/>
              <a:pPr>
                <a:defRPr/>
              </a:pPr>
              <a:t>16</a:t>
            </a:fld>
            <a:endParaRPr lang="en-US"/>
          </a:p>
        </p:txBody>
      </p:sp>
    </p:spTree>
    <p:extLst>
      <p:ext uri="{BB962C8B-B14F-4D97-AF65-F5344CB8AC3E}">
        <p14:creationId xmlns:p14="http://schemas.microsoft.com/office/powerpoint/2010/main" val="538336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EF470406-AB31-4092-88B0-F618ACEA8705}" type="slidenum">
              <a:rPr lang="en-US" smtClean="0"/>
              <a:pPr>
                <a:defRPr/>
              </a:pPr>
              <a:t>2</a:t>
            </a:fld>
            <a:endParaRPr lang="en-US"/>
          </a:p>
        </p:txBody>
      </p:sp>
    </p:spTree>
    <p:extLst>
      <p:ext uri="{BB962C8B-B14F-4D97-AF65-F5344CB8AC3E}">
        <p14:creationId xmlns:p14="http://schemas.microsoft.com/office/powerpoint/2010/main" val="1849305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1BA77EFC-EE9E-4EAB-A18F-EA9E01844F35}" type="slidenum">
              <a:rPr lang="en-US" smtClean="0"/>
              <a:pPr>
                <a:defRPr/>
              </a:pPr>
              <a:t>3</a:t>
            </a:fld>
            <a:endParaRPr lang="en-US"/>
          </a:p>
        </p:txBody>
      </p:sp>
    </p:spTree>
    <p:extLst>
      <p:ext uri="{BB962C8B-B14F-4D97-AF65-F5344CB8AC3E}">
        <p14:creationId xmlns:p14="http://schemas.microsoft.com/office/powerpoint/2010/main" val="784522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94FE160B-E102-4C82-9F4E-B310F45A7862}" type="slidenum">
              <a:rPr lang="en-US" smtClean="0"/>
              <a:pPr>
                <a:defRPr/>
              </a:pPr>
              <a:t>4</a:t>
            </a:fld>
            <a:endParaRPr lang="en-US"/>
          </a:p>
        </p:txBody>
      </p:sp>
    </p:spTree>
    <p:extLst>
      <p:ext uri="{BB962C8B-B14F-4D97-AF65-F5344CB8AC3E}">
        <p14:creationId xmlns:p14="http://schemas.microsoft.com/office/powerpoint/2010/main" val="4223298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94FE160B-E102-4C82-9F4E-B310F45A7862}" type="slidenum">
              <a:rPr lang="en-US" smtClean="0"/>
              <a:pPr>
                <a:defRPr/>
              </a:pPr>
              <a:t>5</a:t>
            </a:fld>
            <a:endParaRPr lang="en-US"/>
          </a:p>
        </p:txBody>
      </p:sp>
    </p:spTree>
    <p:extLst>
      <p:ext uri="{BB962C8B-B14F-4D97-AF65-F5344CB8AC3E}">
        <p14:creationId xmlns:p14="http://schemas.microsoft.com/office/powerpoint/2010/main" val="212684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79AA115D-D479-4641-AF38-DA2A95D675E5}" type="slidenum">
              <a:rPr lang="en-US" smtClean="0"/>
              <a:pPr>
                <a:defRPr/>
              </a:pPr>
              <a:t>6</a:t>
            </a:fld>
            <a:endParaRPr lang="en-US"/>
          </a:p>
        </p:txBody>
      </p:sp>
    </p:spTree>
    <p:extLst>
      <p:ext uri="{BB962C8B-B14F-4D97-AF65-F5344CB8AC3E}">
        <p14:creationId xmlns:p14="http://schemas.microsoft.com/office/powerpoint/2010/main" val="2517144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79AA115D-D479-4641-AF38-DA2A95D675E5}" type="slidenum">
              <a:rPr lang="en-US" smtClean="0"/>
              <a:pPr>
                <a:defRPr/>
              </a:pPr>
              <a:t>7</a:t>
            </a:fld>
            <a:endParaRPr lang="en-US"/>
          </a:p>
        </p:txBody>
      </p:sp>
    </p:spTree>
    <p:extLst>
      <p:ext uri="{BB962C8B-B14F-4D97-AF65-F5344CB8AC3E}">
        <p14:creationId xmlns:p14="http://schemas.microsoft.com/office/powerpoint/2010/main" val="4058224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EC9CB477-4366-4032-9EB8-5C6CA1F27CCF}" type="slidenum">
              <a:rPr lang="en-US" smtClean="0"/>
              <a:pPr>
                <a:defRPr/>
              </a:pPr>
              <a:t>8</a:t>
            </a:fld>
            <a:endParaRPr lang="en-US"/>
          </a:p>
        </p:txBody>
      </p:sp>
    </p:spTree>
    <p:extLst>
      <p:ext uri="{BB962C8B-B14F-4D97-AF65-F5344CB8AC3E}">
        <p14:creationId xmlns:p14="http://schemas.microsoft.com/office/powerpoint/2010/main" val="181670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EC9CB477-4366-4032-9EB8-5C6CA1F27CCF}" type="slidenum">
              <a:rPr lang="en-US" smtClean="0"/>
              <a:pPr>
                <a:defRPr/>
              </a:pPr>
              <a:t>9</a:t>
            </a:fld>
            <a:endParaRPr lang="en-US"/>
          </a:p>
        </p:txBody>
      </p:sp>
    </p:spTree>
    <p:extLst>
      <p:ext uri="{BB962C8B-B14F-4D97-AF65-F5344CB8AC3E}">
        <p14:creationId xmlns:p14="http://schemas.microsoft.com/office/powerpoint/2010/main" val="3733587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654245ED-E44B-40A1-AD22-F1F97D8A6F23}" type="datetimeFigureOut">
              <a:rPr lang="en-US"/>
              <a:pPr>
                <a:defRPr/>
              </a:pPr>
              <a:t>8/7/2018</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237E3075-3FDD-41D1-896A-5015F6C180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6AC1CDDA-A675-4CDE-8776-E7DD95E13E11}" type="datetimeFigureOut">
              <a:rPr lang="en-US"/>
              <a:pPr>
                <a:defRPr/>
              </a:pPr>
              <a:t>8/7/2018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B5E21C3-59C8-4814-9CA4-20D1A2FC03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A4CB0E96-2780-444F-8554-7FFA13D3495C}" type="datetimeFigureOut">
              <a:rPr lang="en-US"/>
              <a:pPr>
                <a:defRPr/>
              </a:pPr>
              <a:t>8/7/2018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799A440-3B5D-49C6-987B-301688972D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D247EEF-C459-400B-B288-C03573B0DB90}" type="datetimeFigureOut">
              <a:rPr lang="en-US"/>
              <a:pPr>
                <a:defRPr/>
              </a:pPr>
              <a:t>8/7/2018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E16E796-1C06-4DB2-AB95-0904AA80E8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D635459E-8942-4760-9E71-1DA533F410A3}" type="datetimeFigureOut">
              <a:rPr lang="en-US"/>
              <a:pPr>
                <a:defRPr/>
              </a:pPr>
              <a:t>8/7/2018</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B531A8C-EEEF-4DAB-9A4C-E165AF85666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656FE46D-4D0B-4C79-B36C-CEE9BE32F167}" type="datetimeFigureOut">
              <a:rPr lang="en-US"/>
              <a:pPr>
                <a:defRPr/>
              </a:pPr>
              <a:t>8/7/2018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FF57E48-238D-438F-8D42-4B7B75BF139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1296E70A-240A-41CF-B3DE-9166FBDCA31A}" type="datetimeFigureOut">
              <a:rPr lang="en-US"/>
              <a:pPr>
                <a:defRPr/>
              </a:pPr>
              <a:t>8/7/2018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484A6DA-DF64-40C2-BBEA-924C3DE8FE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A565184F-CCA1-46B1-B211-57AD7E8B60F3}" type="datetimeFigureOut">
              <a:rPr lang="en-US"/>
              <a:pPr>
                <a:defRPr/>
              </a:pPr>
              <a:t>8/7/2018</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3D164D2-5229-454C-865E-11BA09FB8B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4C139BA-58E7-47AA-83C9-A45E35142796}" type="datetimeFigureOut">
              <a:rPr lang="en-US"/>
              <a:pPr>
                <a:defRPr/>
              </a:pPr>
              <a:t>8/7/2018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EC267EC-AF18-4C00-9B65-F273BA8725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853D3EB6-8246-42D4-AAEF-0D5FF5C7679B}" type="datetimeFigureOut">
              <a:rPr lang="en-US"/>
              <a:pPr>
                <a:defRPr/>
              </a:pPr>
              <a:t>8/7/2018</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14EB6BB-DE2D-430C-80FE-25D0D477CF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9E1E82A-59D1-4477-A3D0-B22D74E09133}" type="datetimeFigureOut">
              <a:rPr lang="en-US"/>
              <a:pPr>
                <a:defRPr/>
              </a:pPr>
              <a:t>8/7/2018</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D974B3FE-280D-47CD-B721-E985445F5B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cs typeface="Arial" charset="0"/>
              </a:defRPr>
            </a:lvl1pPr>
          </a:lstStyle>
          <a:p>
            <a:pPr>
              <a:defRPr/>
            </a:pPr>
            <a:fld id="{A4E18D03-56BB-4070-ADBF-62FBD86311BF}" type="datetimeFigureOut">
              <a:rPr lang="en-US"/>
              <a:pPr>
                <a:defRPr/>
              </a:pPr>
              <a:t>8/7/2018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cs typeface="Arial" charset="0"/>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53B9D9F7-EB0E-4BC2-A93A-E0906C998E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506" r:id="rId1"/>
    <p:sldLayoutId id="2147484499" r:id="rId2"/>
    <p:sldLayoutId id="2147484507" r:id="rId3"/>
    <p:sldLayoutId id="2147484500" r:id="rId4"/>
    <p:sldLayoutId id="2147484501" r:id="rId5"/>
    <p:sldLayoutId id="2147484502" r:id="rId6"/>
    <p:sldLayoutId id="2147484503" r:id="rId7"/>
    <p:sldLayoutId id="2147484508" r:id="rId8"/>
    <p:sldLayoutId id="2147484509" r:id="rId9"/>
    <p:sldLayoutId id="2147484504" r:id="rId10"/>
    <p:sldLayoutId id="214748450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AABBDF"/>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0BD0D9"/>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0BD0D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ubtitle 2"/>
          <p:cNvSpPr>
            <a:spLocks noGrp="1"/>
          </p:cNvSpPr>
          <p:nvPr>
            <p:ph type="subTitle" idx="1"/>
          </p:nvPr>
        </p:nvSpPr>
        <p:spPr>
          <a:xfrm>
            <a:off x="1371600" y="5943600"/>
            <a:ext cx="7772400" cy="762000"/>
          </a:xfrm>
        </p:spPr>
        <p:txBody>
          <a:bodyPr>
            <a:normAutofit fontScale="92500" lnSpcReduction="10000"/>
          </a:bodyPr>
          <a:lstStyle/>
          <a:p>
            <a:pPr eaLnBrk="1" fontAlgn="auto" hangingPunct="1">
              <a:spcBef>
                <a:spcPts val="580"/>
              </a:spcBef>
              <a:spcAft>
                <a:spcPts val="0"/>
              </a:spcAft>
              <a:buFont typeface="Arial" charset="0"/>
              <a:buNone/>
              <a:defRPr/>
            </a:pPr>
            <a:br>
              <a:rPr lang="en-US" i="1" dirty="0"/>
            </a:br>
            <a:r>
              <a:rPr lang="en-US" i="1" dirty="0"/>
              <a:t>                                                   </a:t>
            </a:r>
            <a:r>
              <a:rPr lang="en-US" b="1" i="1" dirty="0">
                <a:solidFill>
                  <a:schemeClr val="tx1"/>
                </a:solidFill>
              </a:rPr>
              <a:t>At Skyline College</a:t>
            </a:r>
          </a:p>
        </p:txBody>
      </p:sp>
      <p:sp>
        <p:nvSpPr>
          <p:cNvPr id="6147" name="Title 1"/>
          <p:cNvSpPr>
            <a:spLocks noGrp="1"/>
          </p:cNvSpPr>
          <p:nvPr>
            <p:ph type="ctrTitle"/>
          </p:nvPr>
        </p:nvSpPr>
        <p:spPr>
          <a:xfrm>
            <a:off x="762000" y="3276600"/>
            <a:ext cx="7772400" cy="2876550"/>
          </a:xfrm>
        </p:spPr>
        <p:txBody>
          <a:bodyPr/>
          <a:lstStyle/>
          <a:p>
            <a:pPr eaLnBrk="1" hangingPunct="1"/>
            <a:r>
              <a:rPr b="1" dirty="0">
                <a:solidFill>
                  <a:srgbClr val="0070C0"/>
                </a:solidFill>
                <a:latin typeface="Segoe Print" pitchFamily="2" charset="0"/>
              </a:rPr>
              <a:t>Welcome to the course overview and syllabus orientation for </a:t>
            </a:r>
            <a:br>
              <a:rPr b="1" dirty="0">
                <a:solidFill>
                  <a:srgbClr val="0070C0"/>
                </a:solidFill>
                <a:latin typeface="Segoe Print" pitchFamily="2" charset="0"/>
              </a:rPr>
            </a:br>
            <a:r>
              <a:rPr b="1" dirty="0">
                <a:solidFill>
                  <a:srgbClr val="0070C0"/>
                </a:solidFill>
                <a:latin typeface="Segoe Print" pitchFamily="2" charset="0"/>
              </a:rPr>
              <a:t>Rachel Bell’s </a:t>
            </a:r>
            <a:br>
              <a:rPr b="1" dirty="0">
                <a:solidFill>
                  <a:srgbClr val="0070C0"/>
                </a:solidFill>
                <a:latin typeface="Segoe Print" pitchFamily="2" charset="0"/>
              </a:rPr>
            </a:br>
            <a:r>
              <a:rPr b="1" dirty="0">
                <a:solidFill>
                  <a:srgbClr val="0070C0"/>
                </a:solidFill>
                <a:latin typeface="Segoe Print" pitchFamily="2" charset="0"/>
              </a:rPr>
              <a:t>English Class</a:t>
            </a:r>
          </a:p>
        </p:txBody>
      </p:sp>
      <p:pic>
        <p:nvPicPr>
          <p:cNvPr id="6148" name="Picture 3" descr="image002.gif"/>
          <p:cNvPicPr>
            <a:picLocks noChangeAspect="1"/>
          </p:cNvPicPr>
          <p:nvPr/>
        </p:nvPicPr>
        <p:blipFill>
          <a:blip r:embed="rId3" cstate="print"/>
          <a:srcRect/>
          <a:stretch>
            <a:fillRect/>
          </a:stretch>
        </p:blipFill>
        <p:spPr bwMode="auto">
          <a:xfrm>
            <a:off x="381000" y="152400"/>
            <a:ext cx="2368550" cy="1143000"/>
          </a:xfrm>
          <a:prstGeom prst="rect">
            <a:avLst/>
          </a:prstGeom>
          <a:noFill/>
          <a:ln w="9525">
            <a:noFill/>
            <a:miter lim="800000"/>
            <a:headEnd/>
            <a:tailEnd/>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4286249"/>
            <a:ext cx="914400" cy="18669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457200" y="533400"/>
            <a:ext cx="8229600" cy="5386090"/>
          </a:xfrm>
          <a:prstGeom prst="rect">
            <a:avLst/>
          </a:prstGeom>
          <a:noFill/>
          <a:ln w="9525">
            <a:noFill/>
            <a:miter lim="800000"/>
            <a:headEnd/>
            <a:tailEnd/>
          </a:ln>
        </p:spPr>
        <p:txBody>
          <a:bodyPr>
            <a:spAutoFit/>
          </a:bodyPr>
          <a:lstStyle/>
          <a:p>
            <a:r>
              <a:rPr lang="en-US" sz="2800" b="1" dirty="0">
                <a:solidFill>
                  <a:srgbClr val="0070C0"/>
                </a:solidFill>
                <a:latin typeface="Segoe Print" pitchFamily="2" charset="0"/>
              </a:rPr>
              <a:t>Papers for the class:</a:t>
            </a:r>
            <a:br>
              <a:rPr lang="en-US" sz="2800" b="1" dirty="0">
                <a:solidFill>
                  <a:srgbClr val="0070C0"/>
                </a:solidFill>
                <a:latin typeface="Segoe Print" pitchFamily="2" charset="0"/>
              </a:rPr>
            </a:br>
            <a:br>
              <a:rPr lang="en-US" sz="2800" b="1" dirty="0">
                <a:solidFill>
                  <a:srgbClr val="0070C0"/>
                </a:solidFill>
                <a:latin typeface="Segoe Print" pitchFamily="2" charset="0"/>
              </a:rPr>
            </a:br>
            <a:r>
              <a:rPr lang="en-US" dirty="0">
                <a:latin typeface="Segoe Print" pitchFamily="2" charset="0"/>
              </a:rPr>
              <a:t>All the writing you will be doing in this course is </a:t>
            </a:r>
            <a:r>
              <a:rPr lang="en-US" u="sng" dirty="0">
                <a:solidFill>
                  <a:srgbClr val="0070C0"/>
                </a:solidFill>
                <a:latin typeface="Segoe Print" pitchFamily="2" charset="0"/>
              </a:rPr>
              <a:t>reading-based</a:t>
            </a:r>
            <a:r>
              <a:rPr lang="en-US" dirty="0">
                <a:latin typeface="Segoe Print" pitchFamily="2" charset="0"/>
              </a:rPr>
              <a:t>.  </a:t>
            </a:r>
            <a:br>
              <a:rPr lang="en-US" dirty="0">
                <a:latin typeface="Segoe Print" pitchFamily="2" charset="0"/>
              </a:rPr>
            </a:br>
            <a:br>
              <a:rPr lang="en-US" dirty="0">
                <a:latin typeface="Segoe Print" pitchFamily="2" charset="0"/>
              </a:rPr>
            </a:br>
            <a:r>
              <a:rPr lang="en-US" dirty="0">
                <a:latin typeface="Segoe Print" pitchFamily="2" charset="0"/>
              </a:rPr>
              <a:t>This means that every essay you write will be </a:t>
            </a:r>
            <a:r>
              <a:rPr lang="en-US" u="sng" dirty="0">
                <a:solidFill>
                  <a:srgbClr val="0070C0"/>
                </a:solidFill>
                <a:latin typeface="Segoe Print" pitchFamily="2" charset="0"/>
              </a:rPr>
              <a:t>a response to and analysis of the reading</a:t>
            </a:r>
            <a:r>
              <a:rPr lang="en-US" dirty="0">
                <a:latin typeface="Segoe Print" pitchFamily="2" charset="0"/>
              </a:rPr>
              <a:t> arguing a point of view about the reading.  </a:t>
            </a:r>
            <a:br>
              <a:rPr lang="en-US" dirty="0">
                <a:latin typeface="Segoe Print" pitchFamily="2" charset="0"/>
              </a:rPr>
            </a:br>
            <a:br>
              <a:rPr lang="en-US" dirty="0">
                <a:latin typeface="Segoe Print" pitchFamily="2" charset="0"/>
              </a:rPr>
            </a:br>
            <a:br>
              <a:rPr lang="en-US" dirty="0">
                <a:latin typeface="Segoe Print" pitchFamily="2" charset="0"/>
              </a:rPr>
            </a:br>
            <a:r>
              <a:rPr lang="en-US" dirty="0">
                <a:latin typeface="Segoe Print" pitchFamily="2" charset="0"/>
              </a:rPr>
              <a:t>For all papers, except the midterm and final exam, </a:t>
            </a:r>
            <a:r>
              <a:rPr lang="en-US" dirty="0">
                <a:solidFill>
                  <a:srgbClr val="0070C0"/>
                </a:solidFill>
                <a:latin typeface="Segoe Print" pitchFamily="2" charset="0"/>
              </a:rPr>
              <a:t>you will be creating your own argument</a:t>
            </a:r>
            <a:r>
              <a:rPr lang="en-US" dirty="0">
                <a:latin typeface="Segoe Print" pitchFamily="2" charset="0"/>
              </a:rPr>
              <a:t> about the assigned reading so that you are writing from a place of interest rather than duty.  You cannot pass this course if you fail to turn in one of the assigned papers.</a:t>
            </a:r>
            <a:br>
              <a:rPr lang="en-US" dirty="0">
                <a:latin typeface="Segoe Print" pitchFamily="2" charset="0"/>
              </a:rPr>
            </a:br>
            <a:br>
              <a:rPr lang="en-US" dirty="0">
                <a:latin typeface="Segoe Print" pitchFamily="2" charset="0"/>
              </a:rPr>
            </a:br>
            <a:r>
              <a:rPr lang="en-US" dirty="0">
                <a:latin typeface="Segoe Print" pitchFamily="2" charset="0"/>
              </a:rPr>
              <a:t>Look closely at the </a:t>
            </a:r>
            <a:r>
              <a:rPr lang="en-US" dirty="0">
                <a:solidFill>
                  <a:srgbClr val="0070C0"/>
                </a:solidFill>
                <a:latin typeface="Segoe Print" pitchFamily="2" charset="0"/>
              </a:rPr>
              <a:t>“Papers” section of the syllabus </a:t>
            </a:r>
            <a:r>
              <a:rPr lang="en-US" dirty="0">
                <a:latin typeface="Segoe Print" pitchFamily="2" charset="0"/>
              </a:rPr>
              <a:t>for paper lengths and due dates.  Also click on the link for </a:t>
            </a:r>
            <a:r>
              <a:rPr lang="en-US" dirty="0">
                <a:solidFill>
                  <a:srgbClr val="0070C0"/>
                </a:solidFill>
                <a:latin typeface="Segoe Print" pitchFamily="2" charset="0"/>
              </a:rPr>
              <a:t>“Paper Guidelines and Topics” </a:t>
            </a:r>
            <a:r>
              <a:rPr lang="en-US" dirty="0">
                <a:latin typeface="Segoe Print" pitchFamily="2" charset="0"/>
              </a:rPr>
              <a:t>for detailed descriptions of each paper topic, paper length, due date, and requirements.  </a:t>
            </a:r>
          </a:p>
          <a:p>
            <a:endParaRPr lang="en-US"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457200" y="228600"/>
            <a:ext cx="8458200" cy="523875"/>
          </a:xfrm>
          <a:prstGeom prst="rect">
            <a:avLst/>
          </a:prstGeom>
          <a:noFill/>
          <a:ln w="9525">
            <a:noFill/>
            <a:miter lim="800000"/>
            <a:headEnd/>
            <a:tailEnd/>
          </a:ln>
        </p:spPr>
        <p:txBody>
          <a:bodyPr>
            <a:spAutoFit/>
          </a:bodyPr>
          <a:lstStyle/>
          <a:p>
            <a:r>
              <a:rPr lang="en-US" sz="2800" b="1">
                <a:solidFill>
                  <a:srgbClr val="0070C0"/>
                </a:solidFill>
                <a:latin typeface="Segoe Print" pitchFamily="2" charset="0"/>
              </a:rPr>
              <a:t>You will write 5 papers for this class:</a:t>
            </a:r>
            <a:endParaRPr lang="en-US" sz="2800"/>
          </a:p>
        </p:txBody>
      </p:sp>
      <p:sp>
        <p:nvSpPr>
          <p:cNvPr id="15363" name="TextBox 2"/>
          <p:cNvSpPr txBox="1">
            <a:spLocks noChangeArrowheads="1"/>
          </p:cNvSpPr>
          <p:nvPr/>
        </p:nvSpPr>
        <p:spPr bwMode="auto">
          <a:xfrm>
            <a:off x="457200" y="914400"/>
            <a:ext cx="8001000" cy="5786438"/>
          </a:xfrm>
          <a:prstGeom prst="rect">
            <a:avLst/>
          </a:prstGeom>
          <a:noFill/>
          <a:ln w="9525">
            <a:noFill/>
            <a:miter lim="800000"/>
            <a:headEnd/>
            <a:tailEnd/>
          </a:ln>
        </p:spPr>
        <p:txBody>
          <a:bodyPr>
            <a:spAutoFit/>
          </a:bodyPr>
          <a:lstStyle/>
          <a:p>
            <a:r>
              <a:rPr lang="en-US" sz="2900"/>
              <a:t>Paper 1:  Reading-based Paper</a:t>
            </a:r>
            <a:br>
              <a:rPr lang="en-US" sz="2900"/>
            </a:br>
            <a:br>
              <a:rPr lang="en-US" sz="2000"/>
            </a:br>
            <a:r>
              <a:rPr lang="en-US" sz="2900"/>
              <a:t>Paper 2:  Reading-based Research Paper</a:t>
            </a:r>
            <a:br>
              <a:rPr lang="en-US" sz="2900"/>
            </a:br>
            <a:br>
              <a:rPr lang="en-US" sz="2000"/>
            </a:br>
            <a:r>
              <a:rPr lang="en-US" sz="2900"/>
              <a:t>Paper 3:  Reading-based Timed Essay </a:t>
            </a:r>
            <a:br>
              <a:rPr lang="en-US" sz="2900"/>
            </a:br>
            <a:r>
              <a:rPr lang="en-US" sz="2900"/>
              <a:t>                Midterm Exam—75 minutes</a:t>
            </a:r>
            <a:br>
              <a:rPr lang="en-US" sz="2900"/>
            </a:br>
            <a:br>
              <a:rPr lang="en-US" sz="2000"/>
            </a:br>
            <a:r>
              <a:rPr lang="en-US" sz="2900"/>
              <a:t>Paper 4:  Reading–based Collaborative </a:t>
            </a:r>
            <a:br>
              <a:rPr lang="en-US" sz="2900"/>
            </a:br>
            <a:r>
              <a:rPr lang="en-US" sz="2900"/>
              <a:t>                Research Paper</a:t>
            </a:r>
            <a:br>
              <a:rPr lang="en-US" sz="2900"/>
            </a:br>
            <a:br>
              <a:rPr lang="en-US" sz="2000"/>
            </a:br>
            <a:r>
              <a:rPr lang="en-US" sz="2900"/>
              <a:t>Paper 5:  Timed Final Exam—2 ½ hours</a:t>
            </a:r>
            <a:br>
              <a:rPr lang="en-US" sz="2900"/>
            </a:br>
            <a:r>
              <a:rPr lang="en-US" sz="2900"/>
              <a:t>                Reading-based Essay Exam </a:t>
            </a:r>
          </a:p>
          <a:p>
            <a:r>
              <a:rPr lang="en-US" sz="2900"/>
              <a:t>                connecting all texts for the course  </a:t>
            </a:r>
            <a:br>
              <a:rPr lang="en-US" sz="2900"/>
            </a:br>
            <a:r>
              <a:rPr lang="en-US" sz="2900"/>
              <a:t>                under the course theme.</a:t>
            </a:r>
          </a:p>
        </p:txBody>
      </p:sp>
      <p:sp>
        <p:nvSpPr>
          <p:cNvPr id="4" name="Left Arrow 3"/>
          <p:cNvSpPr/>
          <p:nvPr/>
        </p:nvSpPr>
        <p:spPr>
          <a:xfrm>
            <a:off x="6172200" y="990600"/>
            <a:ext cx="1470025"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5" name="Left Arrow 4"/>
          <p:cNvSpPr/>
          <p:nvPr/>
        </p:nvSpPr>
        <p:spPr>
          <a:xfrm>
            <a:off x="7543800" y="1752600"/>
            <a:ext cx="1470025"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6" name="Left Arrow 5"/>
          <p:cNvSpPr/>
          <p:nvPr/>
        </p:nvSpPr>
        <p:spPr>
          <a:xfrm>
            <a:off x="7162800" y="2667000"/>
            <a:ext cx="1470025"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7" name="Left Arrow 6"/>
          <p:cNvSpPr/>
          <p:nvPr/>
        </p:nvSpPr>
        <p:spPr>
          <a:xfrm>
            <a:off x="7315200" y="3657600"/>
            <a:ext cx="1470025"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8" name="Left Arrow 7"/>
          <p:cNvSpPr/>
          <p:nvPr/>
        </p:nvSpPr>
        <p:spPr>
          <a:xfrm>
            <a:off x="7467600" y="5181600"/>
            <a:ext cx="1470025"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1+#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228600" y="152400"/>
            <a:ext cx="8382000" cy="7971413"/>
          </a:xfrm>
          <a:prstGeom prst="rect">
            <a:avLst/>
          </a:prstGeom>
          <a:noFill/>
          <a:ln w="9525">
            <a:noFill/>
            <a:miter lim="800000"/>
            <a:headEnd/>
            <a:tailEnd/>
          </a:ln>
        </p:spPr>
        <p:txBody>
          <a:bodyPr>
            <a:spAutoFit/>
          </a:bodyPr>
          <a:lstStyle/>
          <a:p>
            <a:r>
              <a:rPr lang="en-US" sz="2800" b="1" dirty="0">
                <a:solidFill>
                  <a:srgbClr val="0070C0"/>
                </a:solidFill>
                <a:latin typeface="Segoe Print" pitchFamily="2" charset="0"/>
              </a:rPr>
              <a:t>Workshopping: </a:t>
            </a:r>
            <a:br>
              <a:rPr lang="en-US" sz="2800" b="1" dirty="0">
                <a:solidFill>
                  <a:srgbClr val="0070C0"/>
                </a:solidFill>
                <a:latin typeface="Segoe Print" pitchFamily="2" charset="0"/>
              </a:rPr>
            </a:br>
            <a:r>
              <a:rPr lang="en-US" sz="2400" dirty="0">
                <a:latin typeface="Segoe Print" pitchFamily="2" charset="0"/>
              </a:rPr>
              <a:t>Another important part of the writing process and a valuable way to grow as a writer is to give and receive feedback on your writing.  For the papers you’ll participate in student workshop groups:</a:t>
            </a:r>
            <a:br>
              <a:rPr lang="en-US" sz="2400" dirty="0">
                <a:latin typeface="Segoe Print" pitchFamily="2" charset="0"/>
              </a:rPr>
            </a:br>
            <a:br>
              <a:rPr lang="en-US" sz="2400" dirty="0">
                <a:latin typeface="Segoe Print" pitchFamily="2" charset="0"/>
              </a:rPr>
            </a:br>
            <a:r>
              <a:rPr lang="en-US" sz="2000" i="1" dirty="0"/>
              <a:t>Workshopping--</a:t>
            </a:r>
            <a:r>
              <a:rPr lang="en-US" sz="2000" dirty="0"/>
              <a:t> Each draft will be read and commented upon by student workshop groups. You do not want to use a late ticket on a draft because: </a:t>
            </a:r>
            <a:br>
              <a:rPr lang="en-US" sz="2000" dirty="0"/>
            </a:br>
            <a:br>
              <a:rPr lang="en-US" sz="2000" dirty="0"/>
            </a:br>
            <a:r>
              <a:rPr lang="en-US" sz="2000" dirty="0">
                <a:solidFill>
                  <a:srgbClr val="0000FF"/>
                </a:solidFill>
              </a:rPr>
              <a:t>(1) you cannot participate in the workshop without a draft; </a:t>
            </a:r>
            <a:br>
              <a:rPr lang="en-US" sz="2000" dirty="0">
                <a:solidFill>
                  <a:srgbClr val="0000FF"/>
                </a:solidFill>
              </a:rPr>
            </a:br>
            <a:r>
              <a:rPr lang="en-US" sz="2000" dirty="0">
                <a:solidFill>
                  <a:srgbClr val="0000FF"/>
                </a:solidFill>
              </a:rPr>
              <a:t>(2) you won’t get any peer feedback on your draft; </a:t>
            </a:r>
            <a:br>
              <a:rPr lang="en-US" sz="2000" dirty="0">
                <a:solidFill>
                  <a:srgbClr val="0000FF"/>
                </a:solidFill>
              </a:rPr>
            </a:br>
            <a:r>
              <a:rPr lang="en-US" sz="2000" dirty="0">
                <a:solidFill>
                  <a:srgbClr val="0000FF"/>
                </a:solidFill>
              </a:rPr>
              <a:t>(3) you won’t be able to give written feedback on your peers’ drafts </a:t>
            </a:r>
            <a:r>
              <a:rPr lang="en-US" sz="2000">
                <a:solidFill>
                  <a:srgbClr val="0000FF"/>
                </a:solidFill>
              </a:rPr>
              <a:t>so </a:t>
            </a:r>
            <a:br>
              <a:rPr lang="en-US" sz="2000">
                <a:solidFill>
                  <a:srgbClr val="0000FF"/>
                </a:solidFill>
              </a:rPr>
            </a:br>
            <a:r>
              <a:rPr lang="en-US" sz="2000">
                <a:solidFill>
                  <a:srgbClr val="0000FF"/>
                </a:solidFill>
              </a:rPr>
              <a:t>     will </a:t>
            </a:r>
            <a:r>
              <a:rPr lang="en-US" sz="2000" dirty="0">
                <a:solidFill>
                  <a:srgbClr val="0000FF"/>
                </a:solidFill>
              </a:rPr>
              <a:t>receive zero scores and peer review counts as 5% of your </a:t>
            </a:r>
            <a:r>
              <a:rPr lang="en-US" sz="2000">
                <a:solidFill>
                  <a:srgbClr val="0000FF"/>
                </a:solidFill>
              </a:rPr>
              <a:t>overall </a:t>
            </a:r>
            <a:br>
              <a:rPr lang="en-US" sz="2000">
                <a:solidFill>
                  <a:srgbClr val="0000FF"/>
                </a:solidFill>
              </a:rPr>
            </a:br>
            <a:r>
              <a:rPr lang="en-US" sz="2000">
                <a:solidFill>
                  <a:srgbClr val="0000FF"/>
                </a:solidFill>
              </a:rPr>
              <a:t>     course </a:t>
            </a:r>
            <a:r>
              <a:rPr lang="en-US" sz="2000" dirty="0">
                <a:solidFill>
                  <a:srgbClr val="0000FF"/>
                </a:solidFill>
              </a:rPr>
              <a:t>grade; </a:t>
            </a:r>
            <a:br>
              <a:rPr lang="en-US" sz="2000" dirty="0">
                <a:solidFill>
                  <a:srgbClr val="0000FF"/>
                </a:solidFill>
              </a:rPr>
            </a:br>
            <a:r>
              <a:rPr lang="en-US" sz="2000" dirty="0">
                <a:solidFill>
                  <a:srgbClr val="0000FF"/>
                </a:solidFill>
              </a:rPr>
              <a:t>(4) if you do not submit a draft, you cannot turn in a revision a week </a:t>
            </a:r>
            <a:r>
              <a:rPr lang="en-US" sz="2000">
                <a:solidFill>
                  <a:srgbClr val="0000FF"/>
                </a:solidFill>
              </a:rPr>
              <a:t>later </a:t>
            </a:r>
            <a:br>
              <a:rPr lang="en-US" sz="2000">
                <a:solidFill>
                  <a:srgbClr val="0000FF"/>
                </a:solidFill>
              </a:rPr>
            </a:br>
            <a:r>
              <a:rPr lang="en-US" sz="2000">
                <a:solidFill>
                  <a:srgbClr val="0000FF"/>
                </a:solidFill>
              </a:rPr>
              <a:t>     for </a:t>
            </a:r>
            <a:r>
              <a:rPr lang="en-US" sz="2000" dirty="0">
                <a:solidFill>
                  <a:srgbClr val="0000FF"/>
                </a:solidFill>
              </a:rPr>
              <a:t>a grade and you cannot pass this class if you fail to turn in one </a:t>
            </a:r>
            <a:r>
              <a:rPr lang="en-US" sz="2000">
                <a:solidFill>
                  <a:srgbClr val="0000FF"/>
                </a:solidFill>
              </a:rPr>
              <a:t>of </a:t>
            </a:r>
            <a:br>
              <a:rPr lang="en-US" sz="2000">
                <a:solidFill>
                  <a:srgbClr val="0000FF"/>
                </a:solidFill>
              </a:rPr>
            </a:br>
            <a:r>
              <a:rPr lang="en-US" sz="2000">
                <a:solidFill>
                  <a:srgbClr val="0000FF"/>
                </a:solidFill>
              </a:rPr>
              <a:t>     the </a:t>
            </a:r>
            <a:r>
              <a:rPr lang="en-US" sz="2000" dirty="0">
                <a:solidFill>
                  <a:srgbClr val="0000FF"/>
                </a:solidFill>
              </a:rPr>
              <a:t>major papers. </a:t>
            </a:r>
            <a:br>
              <a:rPr lang="en-US" sz="2000" dirty="0"/>
            </a:br>
            <a:br>
              <a:rPr lang="en-US" sz="2000" dirty="0"/>
            </a:br>
            <a:r>
              <a:rPr lang="en-US" sz="2000" dirty="0"/>
              <a:t>See the “Workshopping” section of the syllabus for the workshop dates.</a:t>
            </a:r>
            <a:br>
              <a:rPr lang="en-US" sz="2800" b="1" dirty="0">
                <a:solidFill>
                  <a:srgbClr val="0070C0"/>
                </a:solidFill>
                <a:latin typeface="Segoe Print" pitchFamily="2" charset="0"/>
              </a:rPr>
            </a:br>
            <a:br>
              <a:rPr lang="en-US" sz="2800" b="1" dirty="0">
                <a:solidFill>
                  <a:srgbClr val="0070C0"/>
                </a:solidFill>
                <a:latin typeface="Segoe Print" pitchFamily="2" charset="0"/>
              </a:rPr>
            </a:br>
            <a:br>
              <a:rPr lang="en-US" sz="2800" b="1" dirty="0">
                <a:solidFill>
                  <a:srgbClr val="0070C0"/>
                </a:solidFill>
                <a:latin typeface="Segoe Print" pitchFamily="2" charset="0"/>
              </a:rPr>
            </a:br>
            <a:endParaRPr lang="en-US" sz="2800"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457200" y="457200"/>
            <a:ext cx="8305800" cy="6586418"/>
          </a:xfrm>
          <a:prstGeom prst="rect">
            <a:avLst/>
          </a:prstGeom>
          <a:noFill/>
          <a:ln w="9525">
            <a:noFill/>
            <a:miter lim="800000"/>
            <a:headEnd/>
            <a:tailEnd/>
          </a:ln>
        </p:spPr>
        <p:txBody>
          <a:bodyPr>
            <a:spAutoFit/>
          </a:bodyPr>
          <a:lstStyle/>
          <a:p>
            <a:r>
              <a:rPr lang="en-US" sz="2800" b="1" dirty="0">
                <a:solidFill>
                  <a:srgbClr val="0070C0"/>
                </a:solidFill>
                <a:latin typeface="Segoe Print" pitchFamily="2" charset="0"/>
              </a:rPr>
              <a:t>The Importance of Revising:</a:t>
            </a:r>
            <a:br>
              <a:rPr lang="en-US" sz="2800" b="1" dirty="0">
                <a:solidFill>
                  <a:srgbClr val="0070C0"/>
                </a:solidFill>
                <a:latin typeface="Segoe Print" pitchFamily="2" charset="0"/>
              </a:rPr>
            </a:br>
            <a:br>
              <a:rPr lang="en-US" sz="2800" b="1" dirty="0">
                <a:solidFill>
                  <a:srgbClr val="0070C0"/>
                </a:solidFill>
                <a:latin typeface="Segoe Print" pitchFamily="2" charset="0"/>
              </a:rPr>
            </a:br>
            <a:r>
              <a:rPr lang="en-US" sz="2400" dirty="0">
                <a:latin typeface="Segoe Print" pitchFamily="2" charset="0"/>
              </a:rPr>
              <a:t>On the syllabus, you will notice there are 2 due dates for the papers (except for the timed exams). This is because revision is such an important part of the writing process.</a:t>
            </a:r>
            <a:br>
              <a:rPr lang="en-US" sz="2400" dirty="0">
                <a:latin typeface="Segoe Print" pitchFamily="2" charset="0"/>
              </a:rPr>
            </a:br>
            <a:br>
              <a:rPr lang="en-US" sz="2400" dirty="0">
                <a:latin typeface="Segoe Print" pitchFamily="2" charset="0"/>
              </a:rPr>
            </a:br>
            <a:r>
              <a:rPr lang="en-US" sz="2000" i="1" dirty="0"/>
              <a:t>Revision-- </a:t>
            </a:r>
            <a:r>
              <a:rPr lang="en-US" sz="2000" dirty="0"/>
              <a:t>E.B. White said, “The best writing is rewriting.”  Because revising or “re-seeing” a piece of writing is such an important aspect of the writing process, each of the papers has two due dates.  The first draft is not graded and is used for class workshopping, so students can give and receive advice to apply to the graded revision due a week later.  If you would like instructor feedback on your draft, make an office or phone appointment.  </a:t>
            </a:r>
            <a:r>
              <a:rPr lang="en-US" sz="2000" b="1" i="1" dirty="0">
                <a:solidFill>
                  <a:srgbClr val="FF0000"/>
                </a:solidFill>
              </a:rPr>
              <a:t>On papers, you must meet the page minimums. 5% deducted for half a page under and minus 10% for each full page under the minimum. </a:t>
            </a:r>
            <a:br>
              <a:rPr lang="en-US" sz="2400" dirty="0">
                <a:latin typeface="Segoe Print" pitchFamily="2" charset="0"/>
              </a:rPr>
            </a:br>
            <a:br>
              <a:rPr lang="en-US" sz="2400" dirty="0">
                <a:latin typeface="Segoe Print" pitchFamily="2" charset="0"/>
              </a:rPr>
            </a:br>
            <a:endParaRPr lang="en-US" sz="2400" dirty="0"/>
          </a:p>
          <a:p>
            <a:endParaRPr lang="en-US"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81000" y="304800"/>
            <a:ext cx="8382000" cy="6093976"/>
          </a:xfrm>
          <a:prstGeom prst="rect">
            <a:avLst/>
          </a:prstGeom>
          <a:noFill/>
          <a:ln w="9525">
            <a:noFill/>
            <a:miter lim="800000"/>
            <a:headEnd/>
            <a:tailEnd/>
          </a:ln>
        </p:spPr>
        <p:txBody>
          <a:bodyPr>
            <a:spAutoFit/>
          </a:bodyPr>
          <a:lstStyle/>
          <a:p>
            <a:r>
              <a:rPr lang="en-US" sz="2800" b="1" dirty="0">
                <a:solidFill>
                  <a:srgbClr val="0070C0"/>
                </a:solidFill>
                <a:latin typeface="Segoe Print" pitchFamily="2" charset="0"/>
              </a:rPr>
              <a:t>Paper Formatting: </a:t>
            </a:r>
            <a:br>
              <a:rPr lang="en-US" b="1" dirty="0">
                <a:solidFill>
                  <a:srgbClr val="0070C0"/>
                </a:solidFill>
                <a:latin typeface="Segoe Print" pitchFamily="2" charset="0"/>
              </a:rPr>
            </a:br>
            <a:br>
              <a:rPr lang="en-US" b="1" dirty="0">
                <a:solidFill>
                  <a:srgbClr val="0070C0"/>
                </a:solidFill>
                <a:latin typeface="Segoe Print" pitchFamily="2" charset="0"/>
              </a:rPr>
            </a:br>
            <a:r>
              <a:rPr lang="en-US" sz="2400" dirty="0">
                <a:latin typeface="Segoe Print" pitchFamily="2" charset="0"/>
              </a:rPr>
              <a:t>For all the papers you will want to use standard formatting and MLA style for title pages and Works Cited pages.</a:t>
            </a:r>
            <a:br>
              <a:rPr lang="en-US" b="1" dirty="0">
                <a:solidFill>
                  <a:srgbClr val="0070C0"/>
                </a:solidFill>
                <a:latin typeface="Segoe Print" pitchFamily="2" charset="0"/>
              </a:rPr>
            </a:br>
            <a:br>
              <a:rPr lang="en-US" b="1" dirty="0">
                <a:solidFill>
                  <a:srgbClr val="0070C0"/>
                </a:solidFill>
                <a:latin typeface="Segoe Print" pitchFamily="2" charset="0"/>
              </a:rPr>
            </a:br>
            <a:br>
              <a:rPr lang="en-US" b="1" dirty="0">
                <a:solidFill>
                  <a:srgbClr val="0070C0"/>
                </a:solidFill>
                <a:latin typeface="Segoe Print" pitchFamily="2" charset="0"/>
              </a:rPr>
            </a:br>
            <a:r>
              <a:rPr lang="en-US" sz="2000" i="1" dirty="0"/>
              <a:t>Format—</a:t>
            </a:r>
            <a:r>
              <a:rPr lang="en-US" sz="2000" dirty="0"/>
              <a:t>Papers must meet the required minimum length or run the risk of losing points or not being accepted. All papers must be typed, double-spaced, have 1” margins, and have a font of 12.</a:t>
            </a:r>
            <a:br>
              <a:rPr lang="en-US" sz="2000" dirty="0"/>
            </a:br>
            <a:br>
              <a:rPr lang="en-US" sz="2000" dirty="0"/>
            </a:br>
            <a:r>
              <a:rPr lang="en-US" b="1" dirty="0">
                <a:highlight>
                  <a:srgbClr val="FFFF00"/>
                </a:highlight>
              </a:rPr>
              <a:t>When you post assignments in our online classroom, they must be in .DOC, .RTF or .PDF format</a:t>
            </a:r>
            <a:r>
              <a:rPr lang="en-US" dirty="0">
                <a:highlight>
                  <a:srgbClr val="FFFF00"/>
                </a:highlight>
              </a:rPr>
              <a:t> </a:t>
            </a:r>
            <a:r>
              <a:rPr lang="en-US" b="1" u="sng" dirty="0">
                <a:highlight>
                  <a:srgbClr val="FFFF00"/>
                </a:highlight>
              </a:rPr>
              <a:t>or else I will not be able to open your document and your work will not be counted as on time</a:t>
            </a:r>
            <a:r>
              <a:rPr lang="en-US" b="1" dirty="0">
                <a:highlight>
                  <a:srgbClr val="FFFF00"/>
                </a:highlight>
              </a:rPr>
              <a:t>.</a:t>
            </a:r>
            <a:br>
              <a:rPr lang="en-US" sz="2000" dirty="0"/>
            </a:br>
            <a:br>
              <a:rPr lang="en-US" sz="2000" dirty="0"/>
            </a:br>
            <a:r>
              <a:rPr lang="en-US" sz="2000" dirty="0"/>
              <a:t>Paper formatting and MLA style are covered in more detail in the Department Rhetoric, Chapter 5: MLA Conventions: </a:t>
            </a:r>
            <a:br>
              <a:rPr lang="en-US" sz="2000" dirty="0"/>
            </a:br>
            <a:br>
              <a:rPr lang="en-US" sz="2000" dirty="0"/>
            </a:br>
            <a:r>
              <a:rPr lang="en-US" sz="2000" dirty="0">
                <a:solidFill>
                  <a:srgbClr val="0000FF"/>
                </a:solidFill>
              </a:rPr>
              <a:t>http://www.skylinecollege.edu/skyenglish/5MLA.htm </a:t>
            </a: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85800"/>
            <a:ext cx="8839200" cy="6001643"/>
          </a:xfrm>
          <a:prstGeom prst="rect">
            <a:avLst/>
          </a:prstGeom>
          <a:noFill/>
        </p:spPr>
        <p:txBody>
          <a:bodyPr wrap="square">
            <a:spAutoFit/>
          </a:bodyPr>
          <a:lstStyle/>
          <a:p>
            <a:pPr>
              <a:defRPr/>
            </a:pPr>
            <a:r>
              <a:rPr lang="en-US" sz="2800" b="1" dirty="0">
                <a:solidFill>
                  <a:srgbClr val="0070C0"/>
                </a:solidFill>
                <a:latin typeface="Segoe Print" pitchFamily="2" charset="0"/>
              </a:rPr>
              <a:t>Grading:</a:t>
            </a:r>
            <a:br>
              <a:rPr lang="en-US" sz="2800" b="1" dirty="0">
                <a:solidFill>
                  <a:srgbClr val="0070C0"/>
                </a:solidFill>
                <a:latin typeface="Segoe Print" pitchFamily="2" charset="0"/>
              </a:rPr>
            </a:br>
            <a:br>
              <a:rPr lang="en-US" sz="1400" b="1" dirty="0">
                <a:solidFill>
                  <a:srgbClr val="0070C0"/>
                </a:solidFill>
                <a:latin typeface="Times New Roman" panose="02020603050405020304" pitchFamily="18" charset="0"/>
                <a:cs typeface="Times New Roman" panose="02020603050405020304" pitchFamily="18" charset="0"/>
              </a:rPr>
            </a:br>
            <a:r>
              <a:rPr lang="en-US" sz="1600" b="1" dirty="0">
                <a:solidFill>
                  <a:srgbClr val="CC3300"/>
                </a:solidFill>
              </a:rPr>
              <a:t>Missing points: </a:t>
            </a:r>
            <a:r>
              <a:rPr lang="en-US" sz="1600" dirty="0"/>
              <a:t>Canvas will always show you your overall grade in the class as well as scores on individual assignments.  However, the computer is not entering these scores, a human is </a:t>
            </a:r>
            <a:r>
              <a:rPr lang="en-US" sz="1600" dirty="0">
                <a:sym typeface="Wingdings" panose="05000000000000000000" pitchFamily="2" charset="2"/>
              </a:rPr>
              <a:t> so be sure to check that you have received the proper credit for your work. If I have made any errors, just let me know and I will correct them.  Also, Canvas does not always let me know when students have posted a late assignment and wish to use a late ticket.  If you post a late assignment and have not received credit within a few days, email me.</a:t>
            </a:r>
            <a:br>
              <a:rPr lang="en-US" sz="1600" dirty="0">
                <a:sym typeface="Wingdings" panose="05000000000000000000" pitchFamily="2" charset="2"/>
              </a:rPr>
            </a:br>
            <a:br>
              <a:rPr lang="en-US" sz="1600" dirty="0">
                <a:sym typeface="Wingdings" panose="05000000000000000000" pitchFamily="2" charset="2"/>
              </a:rPr>
            </a:br>
            <a:r>
              <a:rPr lang="en-US" sz="1600" b="1" dirty="0">
                <a:solidFill>
                  <a:srgbClr val="CC3300"/>
                </a:solidFill>
              </a:rPr>
              <a:t>Overall course grade: </a:t>
            </a:r>
            <a:r>
              <a:rPr lang="en-US" sz="1600" dirty="0">
                <a:sym typeface="Wingdings" panose="05000000000000000000" pitchFamily="2" charset="2"/>
              </a:rPr>
              <a:t>I would not overly focus on the overall grade in the first half of the semester.  The final paper and final exam are each worth 20% (for 40% of the course grade), so grades can significantly change.  The last two essays are purposefully valued more as this is when you will most likely be submitting your strongest writing.</a:t>
            </a:r>
            <a:br>
              <a:rPr lang="en-US" sz="1600" dirty="0"/>
            </a:br>
            <a:br>
              <a:rPr lang="en-US" sz="1600" dirty="0"/>
            </a:br>
            <a:r>
              <a:rPr lang="en-US" sz="1600" b="1" dirty="0">
                <a:solidFill>
                  <a:srgbClr val="CC3300"/>
                </a:solidFill>
              </a:rPr>
              <a:t>Timing and Turn-Around: </a:t>
            </a:r>
            <a:r>
              <a:rPr lang="en-US" sz="1600" dirty="0">
                <a:sym typeface="Wingdings" panose="05000000000000000000" pitchFamily="2" charset="2"/>
              </a:rPr>
              <a:t>For discussion forums, I generally score and comment on those within a day or two.  However, timed essay quizzes and formal essays take longer as I post more extensive comments.  For longer writing assignments, I will send feedback within 2 weeks of when you submitted the work.</a:t>
            </a:r>
            <a:br>
              <a:rPr lang="en-US" sz="1600" dirty="0"/>
            </a:br>
            <a:br>
              <a:rPr lang="en-US" sz="1400" dirty="0"/>
            </a:br>
            <a:br>
              <a:rPr lang="en-US" sz="2400" u="sng" dirty="0"/>
            </a:br>
            <a:r>
              <a:rPr lang="en-US" sz="1600" dirty="0"/>
              <a:t>For the criteria and explanations of letter grades, see the Departmental Grading Standards: </a:t>
            </a:r>
            <a:r>
              <a:rPr lang="en-US" sz="1500" u="sng" dirty="0">
                <a:solidFill>
                  <a:srgbClr val="0000FF"/>
                </a:solidFill>
              </a:rPr>
              <a:t>http://www.skylinecollege.edu/skyenglish/6EvaluatingWriting.htm</a:t>
            </a:r>
            <a:r>
              <a:rPr lang="en-US" sz="1500" b="1" dirty="0">
                <a:solidFill>
                  <a:srgbClr val="0000FF"/>
                </a:solidFill>
              </a:rPr>
              <a:t> </a:t>
            </a:r>
            <a:br>
              <a:rPr lang="en-US" sz="1600" b="1" dirty="0">
                <a:solidFill>
                  <a:srgbClr val="0000FF"/>
                </a:solidFill>
              </a:rPr>
            </a:br>
            <a:endParaRPr lang="en-US" sz="1700" dirty="0">
              <a:solidFill>
                <a:schemeClr val="accent1">
                  <a:lumMod val="75000"/>
                </a:schemeClr>
              </a:solidFill>
            </a:endParaRPr>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457200" y="990600"/>
            <a:ext cx="8229600" cy="4494213"/>
          </a:xfrm>
          <a:prstGeom prst="rect">
            <a:avLst/>
          </a:prstGeom>
          <a:noFill/>
          <a:ln w="9525">
            <a:noFill/>
            <a:miter lim="800000"/>
            <a:headEnd/>
            <a:tailEnd/>
          </a:ln>
        </p:spPr>
        <p:txBody>
          <a:bodyPr>
            <a:spAutoFit/>
          </a:bodyPr>
          <a:lstStyle/>
          <a:p>
            <a:pPr algn="ctr"/>
            <a:r>
              <a:rPr lang="en-US" sz="5000" b="1" dirty="0">
                <a:solidFill>
                  <a:srgbClr val="0070C0"/>
                </a:solidFill>
                <a:latin typeface="Segoe Print" pitchFamily="2" charset="0"/>
              </a:rPr>
              <a:t>I hope you have an excellent semester and </a:t>
            </a:r>
            <a:br>
              <a:rPr lang="en-US" sz="5000" b="1" dirty="0">
                <a:solidFill>
                  <a:srgbClr val="0070C0"/>
                </a:solidFill>
                <a:latin typeface="Segoe Print" pitchFamily="2" charset="0"/>
              </a:rPr>
            </a:br>
            <a:r>
              <a:rPr lang="en-US" sz="5000" b="1" dirty="0">
                <a:solidFill>
                  <a:srgbClr val="0070C0"/>
                </a:solidFill>
                <a:latin typeface="Segoe Print" pitchFamily="2" charset="0"/>
              </a:rPr>
              <a:t>if you have any questions at all, please don’t hesitate to ask!</a:t>
            </a:r>
            <a:br>
              <a:rPr lang="en-US" b="1" dirty="0">
                <a:solidFill>
                  <a:srgbClr val="0070C0"/>
                </a:solidFill>
                <a:latin typeface="Segoe Print" pitchFamily="2" charset="0"/>
              </a:rPr>
            </a:br>
            <a:br>
              <a:rPr lang="en-US" b="1" dirty="0">
                <a:solidFill>
                  <a:srgbClr val="0070C0"/>
                </a:solidFill>
                <a:latin typeface="Segoe Print" pitchFamily="2" charset="0"/>
              </a:rPr>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2"/>
          <p:cNvSpPr txBox="1">
            <a:spLocks noChangeArrowheads="1"/>
          </p:cNvSpPr>
          <p:nvPr/>
        </p:nvSpPr>
        <p:spPr bwMode="auto">
          <a:xfrm>
            <a:off x="304800" y="228600"/>
            <a:ext cx="8458200" cy="6340475"/>
          </a:xfrm>
          <a:prstGeom prst="rect">
            <a:avLst/>
          </a:prstGeom>
          <a:noFill/>
          <a:ln w="9525">
            <a:noFill/>
            <a:miter lim="800000"/>
            <a:headEnd/>
            <a:tailEnd/>
          </a:ln>
        </p:spPr>
        <p:txBody>
          <a:bodyPr>
            <a:spAutoFit/>
          </a:bodyPr>
          <a:lstStyle/>
          <a:p>
            <a:pPr>
              <a:defRPr/>
            </a:pPr>
            <a:r>
              <a:rPr lang="en-US" sz="2800" dirty="0">
                <a:latin typeface="Segoe Print" pitchFamily="2" charset="0"/>
                <a:cs typeface="Arial" charset="0"/>
              </a:rPr>
              <a:t>      </a:t>
            </a:r>
            <a:r>
              <a:rPr lang="en-US" sz="3600" b="1" dirty="0">
                <a:solidFill>
                  <a:srgbClr val="0070C0"/>
                </a:solidFill>
                <a:latin typeface="Segoe Print" pitchFamily="2" charset="0"/>
                <a:cs typeface="Arial" charset="0"/>
              </a:rPr>
              <a:t>Here is an overview of your </a:t>
            </a:r>
            <a:br>
              <a:rPr lang="en-US" sz="3600" b="1" dirty="0">
                <a:solidFill>
                  <a:srgbClr val="0070C0"/>
                </a:solidFill>
                <a:latin typeface="Segoe Print" pitchFamily="2" charset="0"/>
                <a:cs typeface="Arial" charset="0"/>
              </a:rPr>
            </a:br>
            <a:r>
              <a:rPr lang="en-US" sz="3600" b="1" dirty="0">
                <a:solidFill>
                  <a:srgbClr val="0070C0"/>
                </a:solidFill>
                <a:latin typeface="Segoe Print" pitchFamily="2" charset="0"/>
                <a:cs typeface="Arial" charset="0"/>
              </a:rPr>
              <a:t>             English class  </a:t>
            </a:r>
            <a:br>
              <a:rPr lang="en-US" dirty="0">
                <a:latin typeface="Arial" charset="0"/>
                <a:cs typeface="Arial" charset="0"/>
              </a:rPr>
            </a:br>
            <a:br>
              <a:rPr lang="en-US" dirty="0">
                <a:latin typeface="Arial" charset="0"/>
                <a:cs typeface="Arial" charset="0"/>
              </a:rPr>
            </a:br>
            <a:br>
              <a:rPr lang="en-US" dirty="0">
                <a:latin typeface="Arial" charset="0"/>
                <a:cs typeface="Arial" charset="0"/>
              </a:rPr>
            </a:br>
            <a:r>
              <a:rPr lang="en-US" sz="2400" dirty="0">
                <a:latin typeface="Segoe Print" pitchFamily="2" charset="0"/>
                <a:cs typeface="Arial" charset="0"/>
              </a:rPr>
              <a:t>As we walk through the details and expectations of the class, you need to have the course syllabus in front of you.  </a:t>
            </a:r>
            <a:br>
              <a:rPr lang="en-US" sz="2400" dirty="0">
                <a:latin typeface="Arial" charset="0"/>
                <a:cs typeface="Arial" charset="0"/>
              </a:rPr>
            </a:br>
            <a:br>
              <a:rPr lang="en-US" sz="2400" dirty="0">
                <a:latin typeface="Arial" charset="0"/>
                <a:cs typeface="Arial" charset="0"/>
              </a:rPr>
            </a:br>
            <a:r>
              <a:rPr lang="en-US" sz="2400" dirty="0">
                <a:latin typeface="Segoe Print" pitchFamily="2" charset="0"/>
                <a:cs typeface="Arial" charset="0"/>
              </a:rPr>
              <a:t>To access the syllabus: </a:t>
            </a:r>
            <a:br>
              <a:rPr lang="en-US" sz="2400" dirty="0">
                <a:latin typeface="Segoe Print" pitchFamily="2" charset="0"/>
                <a:cs typeface="Arial" charset="0"/>
              </a:rPr>
            </a:br>
            <a:br>
              <a:rPr lang="en-US" sz="1000" dirty="0">
                <a:latin typeface="Segoe Print" pitchFamily="2" charset="0"/>
                <a:cs typeface="Arial" charset="0"/>
              </a:rPr>
            </a:br>
            <a:r>
              <a:rPr lang="en-US" sz="2400" dirty="0">
                <a:latin typeface="Segoe Print" pitchFamily="2" charset="0"/>
                <a:cs typeface="Arial" charset="0"/>
              </a:rPr>
              <a:t>(1)  Go to my homepage at: </a:t>
            </a:r>
            <a:r>
              <a:rPr lang="en-US" sz="1700" u="sng" dirty="0">
                <a:solidFill>
                  <a:schemeClr val="accent1">
                    <a:lumMod val="75000"/>
                  </a:schemeClr>
                </a:solidFill>
                <a:latin typeface="Arial" charset="0"/>
                <a:cs typeface="Arial" charset="0"/>
              </a:rPr>
              <a:t>http://accounts.smccd.edu/bellr/</a:t>
            </a:r>
            <a:br>
              <a:rPr lang="en-US" sz="2400" u="sng" dirty="0">
                <a:latin typeface="Segoe Print" pitchFamily="2" charset="0"/>
                <a:cs typeface="Arial" charset="0"/>
              </a:rPr>
            </a:br>
            <a:br>
              <a:rPr lang="en-US" sz="2400" u="sng" dirty="0">
                <a:latin typeface="Segoe Print" pitchFamily="2" charset="0"/>
                <a:cs typeface="Arial" charset="0"/>
              </a:rPr>
            </a:br>
            <a:r>
              <a:rPr lang="en-US" sz="2400" dirty="0">
                <a:latin typeface="Segoe Print" pitchFamily="2" charset="0"/>
                <a:cs typeface="Arial" charset="0"/>
              </a:rPr>
              <a:t>(2)  Click on “Current Courses” </a:t>
            </a:r>
            <a:br>
              <a:rPr lang="en-US" sz="2400" dirty="0">
                <a:latin typeface="Segoe Print" pitchFamily="2" charset="0"/>
                <a:cs typeface="Arial" charset="0"/>
              </a:rPr>
            </a:br>
            <a:br>
              <a:rPr lang="en-US" sz="2400" dirty="0">
                <a:latin typeface="Segoe Print" pitchFamily="2" charset="0"/>
                <a:cs typeface="Arial" charset="0"/>
              </a:rPr>
            </a:br>
            <a:r>
              <a:rPr lang="en-US" sz="2400" dirty="0">
                <a:latin typeface="Segoe Print" pitchFamily="2" charset="0"/>
                <a:cs typeface="Arial" charset="0"/>
              </a:rPr>
              <a:t>(3)  Click on the class in which you are registered</a:t>
            </a:r>
            <a:br>
              <a:rPr lang="en-US" sz="2400" dirty="0">
                <a:latin typeface="Segoe Print" pitchFamily="2" charset="0"/>
                <a:cs typeface="Arial" charset="0"/>
              </a:rPr>
            </a:br>
            <a:br>
              <a:rPr lang="en-US" sz="2400" dirty="0">
                <a:latin typeface="Segoe Print" pitchFamily="2" charset="0"/>
                <a:cs typeface="Arial" charset="0"/>
              </a:rPr>
            </a:br>
            <a:r>
              <a:rPr lang="en-US" sz="2400" dirty="0">
                <a:latin typeface="Segoe Print" pitchFamily="2" charset="0"/>
                <a:cs typeface="Arial" charset="0"/>
              </a:rPr>
              <a:t>(4)  Click on the course syllabus</a:t>
            </a:r>
          </a:p>
        </p:txBody>
      </p:sp>
      <p:sp>
        <p:nvSpPr>
          <p:cNvPr id="3" name="Left Arrow 2"/>
          <p:cNvSpPr/>
          <p:nvPr/>
        </p:nvSpPr>
        <p:spPr>
          <a:xfrm rot="16200000">
            <a:off x="5916613" y="3352799"/>
            <a:ext cx="708025"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5" name="Left Arrow 4"/>
          <p:cNvSpPr/>
          <p:nvPr/>
        </p:nvSpPr>
        <p:spPr>
          <a:xfrm>
            <a:off x="5410200" y="4648200"/>
            <a:ext cx="708025"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6" name="Left Arrow 5"/>
          <p:cNvSpPr/>
          <p:nvPr/>
        </p:nvSpPr>
        <p:spPr>
          <a:xfrm>
            <a:off x="8153400" y="5334000"/>
            <a:ext cx="708025"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
        <p:nvSpPr>
          <p:cNvPr id="7" name="Left Arrow 6"/>
          <p:cNvSpPr/>
          <p:nvPr/>
        </p:nvSpPr>
        <p:spPr>
          <a:xfrm>
            <a:off x="5410200" y="6096000"/>
            <a:ext cx="708025"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304800" y="0"/>
            <a:ext cx="8382000" cy="738188"/>
          </a:xfrm>
          <a:prstGeom prst="rect">
            <a:avLst/>
          </a:prstGeom>
          <a:noFill/>
          <a:ln w="9525">
            <a:noFill/>
            <a:miter lim="800000"/>
            <a:headEnd/>
            <a:tailEnd/>
          </a:ln>
        </p:spPr>
        <p:txBody>
          <a:bodyPr>
            <a:spAutoFit/>
          </a:bodyPr>
          <a:lstStyle/>
          <a:p>
            <a:pPr>
              <a:lnSpc>
                <a:spcPct val="150000"/>
              </a:lnSpc>
            </a:pPr>
            <a:r>
              <a:rPr lang="en-US" sz="2800" b="1">
                <a:solidFill>
                  <a:srgbClr val="0070C0"/>
                </a:solidFill>
                <a:latin typeface="Segoe Print" pitchFamily="2" charset="0"/>
              </a:rPr>
              <a:t>In the header of the syllabus, take note of…</a:t>
            </a:r>
            <a:endParaRPr lang="en-US" sz="2400">
              <a:latin typeface="Segoe Print" pitchFamily="2" charset="0"/>
            </a:endParaRPr>
          </a:p>
        </p:txBody>
      </p:sp>
      <p:sp>
        <p:nvSpPr>
          <p:cNvPr id="10" name="TextBox 1"/>
          <p:cNvSpPr txBox="1">
            <a:spLocks noChangeArrowheads="1"/>
          </p:cNvSpPr>
          <p:nvPr/>
        </p:nvSpPr>
        <p:spPr bwMode="auto">
          <a:xfrm>
            <a:off x="266700" y="2104628"/>
            <a:ext cx="8458200" cy="1277273"/>
          </a:xfrm>
          <a:prstGeom prst="rect">
            <a:avLst/>
          </a:prstGeom>
          <a:noFill/>
          <a:ln w="9525">
            <a:noFill/>
            <a:miter lim="800000"/>
            <a:headEnd/>
            <a:tailEnd/>
          </a:ln>
        </p:spPr>
        <p:txBody>
          <a:bodyPr>
            <a:spAutoFit/>
          </a:bodyPr>
          <a:lstStyle/>
          <a:p>
            <a:br>
              <a:rPr lang="en-US" sz="500" dirty="0">
                <a:latin typeface="Segoe Print" pitchFamily="2" charset="0"/>
              </a:rPr>
            </a:br>
            <a:r>
              <a:rPr lang="en-US" sz="2400" dirty="0">
                <a:solidFill>
                  <a:srgbClr val="FF33CC"/>
                </a:solidFill>
                <a:latin typeface="Segoe Print" pitchFamily="2" charset="0"/>
              </a:rPr>
              <a:t>(2) My contact information: </a:t>
            </a:r>
            <a:r>
              <a:rPr lang="en-US" sz="1600" dirty="0"/>
              <a:t>I respond to email quickly and won’t exceed 24 hours in responding. If you don’t hear back from me within that timeframe, I might not have gotten it so resend the email.  Be sure to identify yourself.  Please call me Rachel.</a:t>
            </a:r>
            <a:endParaRPr lang="en-US" sz="1600" dirty="0">
              <a:latin typeface="Segoe Print" pitchFamily="2" charset="0"/>
            </a:endParaRPr>
          </a:p>
        </p:txBody>
      </p:sp>
      <p:sp>
        <p:nvSpPr>
          <p:cNvPr id="11" name="TextBox 1"/>
          <p:cNvSpPr txBox="1">
            <a:spLocks noChangeArrowheads="1"/>
          </p:cNvSpPr>
          <p:nvPr/>
        </p:nvSpPr>
        <p:spPr bwMode="auto">
          <a:xfrm>
            <a:off x="266700" y="851098"/>
            <a:ext cx="8610600" cy="1030288"/>
          </a:xfrm>
          <a:prstGeom prst="rect">
            <a:avLst/>
          </a:prstGeom>
          <a:noFill/>
          <a:ln w="9525">
            <a:noFill/>
            <a:miter lim="800000"/>
            <a:headEnd/>
            <a:tailEnd/>
          </a:ln>
        </p:spPr>
        <p:txBody>
          <a:bodyPr>
            <a:spAutoFit/>
          </a:bodyPr>
          <a:lstStyle/>
          <a:p>
            <a:br>
              <a:rPr lang="en-US" sz="500" dirty="0">
                <a:latin typeface="Segoe Print" pitchFamily="2" charset="0"/>
              </a:rPr>
            </a:br>
            <a:r>
              <a:rPr lang="en-US" sz="2400" dirty="0">
                <a:solidFill>
                  <a:srgbClr val="FF33CC"/>
                </a:solidFill>
                <a:latin typeface="Segoe Print" pitchFamily="2" charset="0"/>
              </a:rPr>
              <a:t>(1) Course theme: </a:t>
            </a:r>
            <a:r>
              <a:rPr lang="en-US" sz="1600" dirty="0"/>
              <a:t>all the assigned reading in the course is connected    </a:t>
            </a:r>
            <a:br>
              <a:rPr lang="en-US" sz="1600" dirty="0"/>
            </a:br>
            <a:r>
              <a:rPr lang="en-US" sz="1600" dirty="0"/>
              <a:t>under one shared theme so we can study the different facets of this theme and analyze the varying approaches the authors take on the topic.</a:t>
            </a:r>
            <a:endParaRPr lang="en-US" sz="1600" dirty="0">
              <a:latin typeface="Segoe Print" pitchFamily="2" charset="0"/>
            </a:endParaRPr>
          </a:p>
        </p:txBody>
      </p:sp>
      <p:sp>
        <p:nvSpPr>
          <p:cNvPr id="12" name="TextBox 1"/>
          <p:cNvSpPr txBox="1">
            <a:spLocks noChangeArrowheads="1"/>
          </p:cNvSpPr>
          <p:nvPr/>
        </p:nvSpPr>
        <p:spPr bwMode="auto">
          <a:xfrm>
            <a:off x="266700" y="4890976"/>
            <a:ext cx="8610600" cy="1200150"/>
          </a:xfrm>
          <a:prstGeom prst="rect">
            <a:avLst/>
          </a:prstGeom>
          <a:noFill/>
          <a:ln w="9525">
            <a:noFill/>
            <a:miter lim="800000"/>
            <a:headEnd/>
            <a:tailEnd/>
          </a:ln>
        </p:spPr>
        <p:txBody>
          <a:bodyPr>
            <a:spAutoFit/>
          </a:bodyPr>
          <a:lstStyle/>
          <a:p>
            <a:r>
              <a:rPr lang="en-US" sz="2400" dirty="0">
                <a:solidFill>
                  <a:srgbClr val="FF33CC"/>
                </a:solidFill>
                <a:latin typeface="Segoe Print" pitchFamily="2" charset="0"/>
              </a:rPr>
              <a:t>(4) Course beginning and end dates:  </a:t>
            </a:r>
            <a:r>
              <a:rPr lang="en-US" sz="1600" dirty="0"/>
              <a:t>Only a verified medical emergency for the enrolled student constitutes a valid reason for missing class, exams or due dates, so be sure you can do the coursework from the start date through to the end date for the course.</a:t>
            </a:r>
            <a:endParaRPr lang="en-US" sz="1600" dirty="0">
              <a:latin typeface="Segoe Print" pitchFamily="2" charset="0"/>
            </a:endParaRPr>
          </a:p>
        </p:txBody>
      </p:sp>
      <p:sp>
        <p:nvSpPr>
          <p:cNvPr id="13" name="TextBox 1"/>
          <p:cNvSpPr txBox="1">
            <a:spLocks noChangeArrowheads="1"/>
          </p:cNvSpPr>
          <p:nvPr/>
        </p:nvSpPr>
        <p:spPr bwMode="auto">
          <a:xfrm>
            <a:off x="304800" y="3581400"/>
            <a:ext cx="8839200" cy="954088"/>
          </a:xfrm>
          <a:prstGeom prst="rect">
            <a:avLst/>
          </a:prstGeom>
          <a:noFill/>
          <a:ln w="9525">
            <a:noFill/>
            <a:miter lim="800000"/>
            <a:headEnd/>
            <a:tailEnd/>
          </a:ln>
        </p:spPr>
        <p:txBody>
          <a:bodyPr>
            <a:spAutoFit/>
          </a:bodyPr>
          <a:lstStyle/>
          <a:p>
            <a:r>
              <a:rPr lang="en-US" sz="2400" dirty="0">
                <a:solidFill>
                  <a:srgbClr val="FF33CC"/>
                </a:solidFill>
                <a:latin typeface="Segoe Print" pitchFamily="2" charset="0"/>
              </a:rPr>
              <a:t>(3) My office hours and office location: </a:t>
            </a:r>
            <a:r>
              <a:rPr lang="en-US" sz="1600" dirty="0"/>
              <a:t>Take advantage of your instructor’s office hours to go over essays and assignments for the course!  Just email me to book an appointment and we can meet in person or set up a phone appointment.</a:t>
            </a:r>
            <a:endParaRPr lang="en-US" sz="1600" dirty="0">
              <a:latin typeface="Segoe Print"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lide(fromBottom)">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slide(fromBottom)">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F0FA8533-9225-46AB-B15B-E84F62BAA309}"/>
              </a:ext>
            </a:extLst>
          </p:cNvPr>
          <p:cNvSpPr>
            <a:spLocks noChangeArrowheads="1"/>
          </p:cNvSpPr>
          <p:nvPr/>
        </p:nvSpPr>
        <p:spPr bwMode="auto">
          <a:xfrm>
            <a:off x="152400" y="553254"/>
            <a:ext cx="9108584"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0070C0"/>
                </a:solidFill>
                <a:effectLst/>
                <a:latin typeface="Segoe Print" panose="02000600000000000000" pitchFamily="2" charset="0"/>
              </a:rPr>
              <a:t>The Online Environment:</a:t>
            </a:r>
            <a:endParaRPr kumimoji="0" lang="en-US" altLang="en-US" sz="2000" b="0" i="0" u="none" strike="noStrike" cap="none" normalizeH="0" baseline="0" dirty="0">
              <a:ln>
                <a:noFill/>
              </a:ln>
              <a:solidFill>
                <a:srgbClr val="0070C0"/>
              </a:solidFill>
              <a:effectLst/>
              <a:latin typeface="Segoe Print" panose="02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If you are taking an English class online, be aware that online is not easier than the traditional </a:t>
            </a:r>
            <a:b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educational process.  In fact, many learners say it requires much more time and commitment, </a:t>
            </a:r>
            <a:b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so be prepared for this as you take an online English course.  You need to be a strongly self-</a:t>
            </a:r>
            <a:b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motivated learner and be willing to commit 5 to 10 hours per week per online course.  Also, you </a:t>
            </a:r>
            <a:b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will need a "Plan B" in case your home computer experiences any difficulties.  </a:t>
            </a:r>
            <a:b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The Skyline campus has computers for student use in the Library (bldg. 5), in the Learning Center </a:t>
            </a:r>
            <a:b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(bldg. 5), and in the Business Lab (rooms 8119-8121, bldg. 8).  </a:t>
            </a:r>
            <a:r>
              <a:rPr kumimoji="0" lang="en-US" altLang="en-US" sz="1600" b="0" i="0" u="none" strike="noStrike" cap="none" normalizeH="0" baseline="0" dirty="0">
                <a:ln>
                  <a:noFill/>
                </a:ln>
                <a:solidFill>
                  <a:srgbClr val="000000"/>
                </a:solidFill>
                <a:effectLst/>
                <a:highlight>
                  <a:srgbClr val="FFFF00"/>
                </a:highlight>
                <a:latin typeface="Arial" panose="020B0604020202020204" pitchFamily="34" charset="0"/>
                <a:cs typeface="Arial" panose="020B0604020202020204" pitchFamily="34" charset="0"/>
              </a:rPr>
              <a:t>Missing deadlines for any online </a:t>
            </a:r>
            <a:br>
              <a:rPr kumimoji="0" lang="en-US" altLang="en-US" sz="1600" b="0" i="0" u="none" strike="noStrike" cap="none" normalizeH="0" baseline="0" dirty="0">
                <a:ln>
                  <a:noFill/>
                </a:ln>
                <a:solidFill>
                  <a:srgbClr val="000000"/>
                </a:solidFill>
                <a:effectLst/>
                <a:highlight>
                  <a:srgbClr val="FFFF00"/>
                </a:highligh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highlight>
                  <a:srgbClr val="FFFF00"/>
                </a:highlight>
                <a:latin typeface="Arial" panose="020B0604020202020204" pitchFamily="34" charset="0"/>
                <a:cs typeface="Arial" panose="020B0604020202020204" pitchFamily="34" charset="0"/>
              </a:rPr>
              <a:t>quizzes, exams, postings, papers or assignments due to technical difficulties </a:t>
            </a:r>
            <a:r>
              <a:rPr kumimoji="0" lang="en-US" altLang="en-US" sz="1600" b="0" i="0" u="sng" strike="noStrike" cap="none" normalizeH="0" baseline="0" dirty="0">
                <a:ln>
                  <a:noFill/>
                </a:ln>
                <a:solidFill>
                  <a:srgbClr val="000000"/>
                </a:solidFill>
                <a:effectLst/>
                <a:highlight>
                  <a:srgbClr val="FFFF00"/>
                </a:highlight>
                <a:latin typeface="Arial" panose="020B0604020202020204" pitchFamily="34" charset="0"/>
                <a:cs typeface="Arial" panose="020B0604020202020204" pitchFamily="34" charset="0"/>
              </a:rPr>
              <a:t>will not be a valid </a:t>
            </a:r>
            <a:br>
              <a:rPr kumimoji="0" lang="en-US" altLang="en-US" sz="1600" b="0" i="0" u="sng" strike="noStrike" cap="none" normalizeH="0" baseline="0" dirty="0">
                <a:ln>
                  <a:noFill/>
                </a:ln>
                <a:solidFill>
                  <a:srgbClr val="000000"/>
                </a:solidFill>
                <a:effectLst/>
                <a:highlight>
                  <a:srgbClr val="FFFF00"/>
                </a:highlight>
                <a:latin typeface="Arial" panose="020B0604020202020204" pitchFamily="34" charset="0"/>
                <a:cs typeface="Arial" panose="020B0604020202020204" pitchFamily="34" charset="0"/>
              </a:rPr>
            </a:br>
            <a:r>
              <a:rPr kumimoji="0" lang="en-US" altLang="en-US" sz="1600" b="0" i="0" u="sng" strike="noStrike" cap="none" normalizeH="0" baseline="0" dirty="0">
                <a:ln>
                  <a:noFill/>
                </a:ln>
                <a:solidFill>
                  <a:srgbClr val="000000"/>
                </a:solidFill>
                <a:effectLst/>
                <a:highlight>
                  <a:srgbClr val="FFFF00"/>
                </a:highlight>
                <a:latin typeface="Arial" panose="020B0604020202020204" pitchFamily="34" charset="0"/>
                <a:cs typeface="Arial" panose="020B0604020202020204" pitchFamily="34" charset="0"/>
              </a:rPr>
              <a:t>excuse in an online class</a:t>
            </a:r>
            <a:r>
              <a:rPr kumimoji="0" lang="en-US" altLang="en-US" sz="1600" b="0" i="0" u="none" strike="noStrike" cap="none" normalizeH="0" baseline="0" dirty="0">
                <a:ln>
                  <a:noFill/>
                </a:ln>
                <a:solidFill>
                  <a:srgbClr val="000000"/>
                </a:solidFill>
                <a:effectLst/>
                <a:highlight>
                  <a:srgbClr val="FFFF00"/>
                </a:highlight>
                <a:latin typeface="Arial" panose="020B0604020202020204" pitchFamily="34" charset="0"/>
                <a:cs typeface="Arial" panose="020B0604020202020204" pitchFamily="34" charset="0"/>
              </a:rPr>
              <a:t>. </a:t>
            </a: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Due dates are given well in advance so don't wait until the last minute </a:t>
            </a:r>
            <a:b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and risk a blackout or computer crash that occurs right on a deadline.  With that said, taking an </a:t>
            </a:r>
            <a:b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online course can open new ways of learning for you and often increases student participation </a:t>
            </a:r>
            <a:b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r>
              <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with the pressures of public speaking in the traditional classroom removed.</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 name="TextBox 14">
            <a:extLst>
              <a:ext uri="{FF2B5EF4-FFF2-40B4-BE49-F238E27FC236}">
                <a16:creationId xmlns:a16="http://schemas.microsoft.com/office/drawing/2014/main" id="{0E0EFEB7-5403-463C-A55E-0EEB8DAB2284}"/>
              </a:ext>
            </a:extLst>
          </p:cNvPr>
          <p:cNvSpPr txBox="1"/>
          <p:nvPr/>
        </p:nvSpPr>
        <p:spPr>
          <a:xfrm flipH="1">
            <a:off x="228600" y="76200"/>
            <a:ext cx="8229600" cy="477054"/>
          </a:xfrm>
          <a:prstGeom prst="rect">
            <a:avLst/>
          </a:prstGeom>
          <a:noFill/>
        </p:spPr>
        <p:txBody>
          <a:bodyPr wrap="square" rtlCol="0">
            <a:spAutoFit/>
          </a:bodyPr>
          <a:lstStyle/>
          <a:p>
            <a:pPr lvl="0" eaLnBrk="0" hangingPunct="0"/>
            <a:r>
              <a:rPr lang="en-US" altLang="en-US" sz="2500" b="1" dirty="0">
                <a:solidFill>
                  <a:srgbClr val="0070C0"/>
                </a:solidFill>
                <a:latin typeface="Segoe Print" panose="02000600000000000000" pitchFamily="2" charset="0"/>
              </a:rPr>
              <a:t>Important things to know about the class…</a:t>
            </a:r>
            <a:endParaRPr lang="en-US" altLang="en-US" sz="2500" dirty="0">
              <a:solidFill>
                <a:srgbClr val="0070C0"/>
              </a:solidFill>
              <a:latin typeface="Segoe Print" panose="02000600000000000000" pitchFamily="2" charset="0"/>
            </a:endParaRPr>
          </a:p>
        </p:txBody>
      </p:sp>
      <p:sp>
        <p:nvSpPr>
          <p:cNvPr id="19" name="TextBox 18">
            <a:extLst>
              <a:ext uri="{FF2B5EF4-FFF2-40B4-BE49-F238E27FC236}">
                <a16:creationId xmlns:a16="http://schemas.microsoft.com/office/drawing/2014/main" id="{6723D516-D551-4CB4-88F2-D60461A6196D}"/>
              </a:ext>
            </a:extLst>
          </p:cNvPr>
          <p:cNvSpPr txBox="1"/>
          <p:nvPr/>
        </p:nvSpPr>
        <p:spPr>
          <a:xfrm>
            <a:off x="152400" y="3945371"/>
            <a:ext cx="8949431" cy="2862322"/>
          </a:xfrm>
          <a:prstGeom prst="rect">
            <a:avLst/>
          </a:prstGeom>
          <a:noFill/>
        </p:spPr>
        <p:txBody>
          <a:bodyPr wrap="square" rtlCol="0">
            <a:spAutoFit/>
          </a:bodyPr>
          <a:lstStyle/>
          <a:p>
            <a:r>
              <a:rPr lang="en-US" sz="2000" b="1" u="sng" dirty="0">
                <a:solidFill>
                  <a:srgbClr val="0070C0"/>
                </a:solidFill>
                <a:latin typeface="Segoe Print" panose="02000600000000000000" pitchFamily="2" charset="0"/>
              </a:rPr>
              <a:t>Student Learning Outcomes:</a:t>
            </a:r>
            <a:r>
              <a:rPr lang="en-US" sz="2000" b="1" dirty="0">
                <a:solidFill>
                  <a:srgbClr val="0070C0"/>
                </a:solidFill>
                <a:latin typeface="Segoe Print" panose="02000600000000000000" pitchFamily="2" charset="0"/>
              </a:rPr>
              <a:t>    </a:t>
            </a:r>
            <a:br>
              <a:rPr lang="en-US" sz="2000" b="1" dirty="0">
                <a:solidFill>
                  <a:srgbClr val="0070C0"/>
                </a:solidFill>
                <a:latin typeface="Segoe Print" panose="02000600000000000000" pitchFamily="2" charset="0"/>
              </a:rPr>
            </a:br>
            <a:r>
              <a:rPr lang="en-US" sz="1600" dirty="0"/>
              <a:t>By the end of the semester, students will be able to do the following: 	</a:t>
            </a:r>
            <a:br>
              <a:rPr lang="en-US" sz="1600" dirty="0"/>
            </a:br>
            <a:r>
              <a:rPr lang="en-US" sz="1600" dirty="0"/>
              <a:t>          </a:t>
            </a:r>
            <a:r>
              <a:rPr lang="en-US" sz="1600" b="1" dirty="0">
                <a:solidFill>
                  <a:srgbClr val="C00000"/>
                </a:solidFill>
              </a:rPr>
              <a:t>1. ESSAYS: </a:t>
            </a:r>
            <a:r>
              <a:rPr lang="en-US" sz="1600" dirty="0"/>
              <a:t>Write focused, organized, well-developed, and text-based essays  </a:t>
            </a:r>
          </a:p>
          <a:p>
            <a:r>
              <a:rPr lang="en-US" sz="1600" dirty="0"/>
              <a:t>              appropriate to the college level using effective paragraphs, which support a clear </a:t>
            </a:r>
            <a:br>
              <a:rPr lang="en-US" sz="1600" dirty="0"/>
            </a:br>
            <a:r>
              <a:rPr lang="en-US" sz="1600" dirty="0"/>
              <a:t>              thesis statement, and demonstrate competence in standard English grammar and </a:t>
            </a:r>
            <a:br>
              <a:rPr lang="en-US" sz="1600" dirty="0"/>
            </a:br>
            <a:r>
              <a:rPr lang="en-US" sz="1600" dirty="0"/>
              <a:t>              usage.</a:t>
            </a:r>
            <a:br>
              <a:rPr lang="en-US" sz="1600" dirty="0"/>
            </a:br>
            <a:r>
              <a:rPr lang="en-US" sz="1600" dirty="0"/>
              <a:t>           </a:t>
            </a:r>
            <a:r>
              <a:rPr lang="en-US" sz="1600" b="1" dirty="0">
                <a:solidFill>
                  <a:srgbClr val="C00000"/>
                </a:solidFill>
              </a:rPr>
              <a:t>2. CRITICAL ANALYSIS: </a:t>
            </a:r>
            <a:r>
              <a:rPr lang="en-US" sz="1600" dirty="0"/>
              <a:t>Demonstrate critical reading, writing, and thinking skills </a:t>
            </a:r>
            <a:br>
              <a:rPr lang="en-US" sz="1600" dirty="0"/>
            </a:br>
            <a:r>
              <a:rPr lang="en-US" sz="1600" dirty="0"/>
              <a:t>               through analysis, synthesis, and evaluation of important ideas.</a:t>
            </a:r>
            <a:br>
              <a:rPr lang="en-US" sz="1600" dirty="0"/>
            </a:br>
            <a:r>
              <a:rPr lang="en-US" sz="1600" dirty="0"/>
              <a:t>           </a:t>
            </a:r>
            <a:r>
              <a:rPr lang="en-US" sz="1600" b="1" dirty="0">
                <a:solidFill>
                  <a:srgbClr val="C00000"/>
                </a:solidFill>
              </a:rPr>
              <a:t>3. SOURCES: </a:t>
            </a:r>
            <a:r>
              <a:rPr lang="en-US" sz="1600" dirty="0"/>
              <a:t>Effectively evaluate and fluidly integrate relevant sources, using </a:t>
            </a:r>
            <a:br>
              <a:rPr lang="en-US" sz="1600" dirty="0"/>
            </a:br>
            <a:r>
              <a:rPr lang="en-US" sz="1600" dirty="0"/>
              <a:t>               appropriate research strategies and tools, and documenting them according to </a:t>
            </a:r>
            <a:br>
              <a:rPr lang="en-US" sz="1600" dirty="0"/>
            </a:br>
            <a:r>
              <a:rPr lang="en-US" sz="1600" dirty="0"/>
              <a:t>               MLA guidelines.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F0FA8533-9225-46AB-B15B-E84F62BAA309}"/>
              </a:ext>
            </a:extLst>
          </p:cNvPr>
          <p:cNvSpPr>
            <a:spLocks noChangeArrowheads="1"/>
          </p:cNvSpPr>
          <p:nvPr/>
        </p:nvSpPr>
        <p:spPr bwMode="auto">
          <a:xfrm>
            <a:off x="168675" y="708407"/>
            <a:ext cx="872083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0070C0"/>
                </a:solidFill>
                <a:effectLst/>
                <a:latin typeface="Segoe Print" panose="02000600000000000000" pitchFamily="2" charset="0"/>
              </a:rPr>
              <a:t>Getting the course texts:</a:t>
            </a:r>
            <a:endParaRPr kumimoji="0" lang="en-US" altLang="en-US" sz="2000" b="0" i="0" u="none" strike="noStrike" cap="none" normalizeH="0" baseline="0" dirty="0">
              <a:ln>
                <a:noFill/>
              </a:ln>
              <a:solidFill>
                <a:srgbClr val="0070C0"/>
              </a:solidFill>
              <a:effectLst/>
              <a:latin typeface="Segoe Print" panose="02000600000000000000" pitchFamily="2" charset="0"/>
            </a:endParaRPr>
          </a:p>
          <a:p>
            <a:pPr lvl="0"/>
            <a:r>
              <a:rPr lang="en-US" sz="1600" dirty="0"/>
              <a:t>In our digital age, we have become used to getting materials free online (music, images); </a:t>
            </a:r>
            <a:br>
              <a:rPr lang="en-US" sz="1600" dirty="0"/>
            </a:br>
            <a:r>
              <a:rPr lang="en-US" sz="1600" dirty="0"/>
              <a:t>however, writers and publishers need to be able to earn a living, so yes, even though I'm asked </a:t>
            </a:r>
            <a:br>
              <a:rPr lang="en-US" sz="1600" dirty="0"/>
            </a:br>
            <a:r>
              <a:rPr lang="en-US" sz="1600" dirty="0"/>
              <a:t>a lot if the books are free online or in the library, not all of them are, so you will need to purchase the course texts.  You can purchase all of the course texts at Skyline's Bookstore.  </a:t>
            </a:r>
            <a:br>
              <a:rPr lang="en-US" sz="1600" dirty="0"/>
            </a:br>
            <a:r>
              <a:rPr lang="en-US" sz="1600" dirty="0"/>
              <a:t>The semester starts off with assigned reading, so don’t put off purchasing the texts.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5" name="TextBox 14">
            <a:extLst>
              <a:ext uri="{FF2B5EF4-FFF2-40B4-BE49-F238E27FC236}">
                <a16:creationId xmlns:a16="http://schemas.microsoft.com/office/drawing/2014/main" id="{0E0EFEB7-5403-463C-A55E-0EEB8DAB2284}"/>
              </a:ext>
            </a:extLst>
          </p:cNvPr>
          <p:cNvSpPr txBox="1"/>
          <p:nvPr/>
        </p:nvSpPr>
        <p:spPr>
          <a:xfrm flipH="1">
            <a:off x="228600" y="76200"/>
            <a:ext cx="8229600" cy="477054"/>
          </a:xfrm>
          <a:prstGeom prst="rect">
            <a:avLst/>
          </a:prstGeom>
          <a:noFill/>
        </p:spPr>
        <p:txBody>
          <a:bodyPr wrap="square" rtlCol="0">
            <a:spAutoFit/>
          </a:bodyPr>
          <a:lstStyle/>
          <a:p>
            <a:pPr lvl="0" eaLnBrk="0" hangingPunct="0"/>
            <a:r>
              <a:rPr lang="en-US" altLang="en-US" sz="2500" b="1" dirty="0">
                <a:solidFill>
                  <a:srgbClr val="0070C0"/>
                </a:solidFill>
                <a:latin typeface="Segoe Print" panose="02000600000000000000" pitchFamily="2" charset="0"/>
              </a:rPr>
              <a:t>Important things to know about the class…</a:t>
            </a:r>
            <a:endParaRPr lang="en-US" altLang="en-US" sz="2500" dirty="0">
              <a:solidFill>
                <a:srgbClr val="0070C0"/>
              </a:solidFill>
              <a:latin typeface="Segoe Print" panose="02000600000000000000" pitchFamily="2" charset="0"/>
            </a:endParaRPr>
          </a:p>
        </p:txBody>
      </p:sp>
      <p:sp>
        <p:nvSpPr>
          <p:cNvPr id="19" name="TextBox 18">
            <a:extLst>
              <a:ext uri="{FF2B5EF4-FFF2-40B4-BE49-F238E27FC236}">
                <a16:creationId xmlns:a16="http://schemas.microsoft.com/office/drawing/2014/main" id="{6723D516-D551-4CB4-88F2-D60461A6196D}"/>
              </a:ext>
            </a:extLst>
          </p:cNvPr>
          <p:cNvSpPr txBox="1"/>
          <p:nvPr/>
        </p:nvSpPr>
        <p:spPr>
          <a:xfrm>
            <a:off x="168675" y="2584259"/>
            <a:ext cx="8534400" cy="1877437"/>
          </a:xfrm>
          <a:prstGeom prst="rect">
            <a:avLst/>
          </a:prstGeom>
          <a:noFill/>
        </p:spPr>
        <p:txBody>
          <a:bodyPr wrap="square" rtlCol="0">
            <a:spAutoFit/>
          </a:bodyPr>
          <a:lstStyle/>
          <a:p>
            <a:r>
              <a:rPr lang="en-US" sz="2000" b="1" u="sng" dirty="0">
                <a:solidFill>
                  <a:srgbClr val="0070C0"/>
                </a:solidFill>
                <a:latin typeface="Segoe Print" panose="02000600000000000000" pitchFamily="2" charset="0"/>
              </a:rPr>
              <a:t>FREE—Skyline Writing &amp; Reading Rhetoric:</a:t>
            </a:r>
            <a:r>
              <a:rPr lang="en-US" sz="2000" b="1" dirty="0">
                <a:solidFill>
                  <a:srgbClr val="0070C0"/>
                </a:solidFill>
                <a:latin typeface="Segoe Print" panose="02000600000000000000" pitchFamily="2" charset="0"/>
              </a:rPr>
              <a:t>    </a:t>
            </a:r>
            <a:br>
              <a:rPr lang="en-US" sz="2000" b="1" dirty="0">
                <a:solidFill>
                  <a:srgbClr val="0070C0"/>
                </a:solidFill>
                <a:latin typeface="Segoe Print" panose="02000600000000000000" pitchFamily="2" charset="0"/>
              </a:rPr>
            </a:br>
            <a:r>
              <a:rPr lang="en-US" sz="1600" dirty="0"/>
              <a:t>Skyline English teachers with contributions from our ESOL faculty and Librarians </a:t>
            </a:r>
            <a:br>
              <a:rPr lang="en-US" sz="1600" dirty="0"/>
            </a:br>
            <a:r>
              <a:rPr lang="en-US" sz="1600" dirty="0"/>
              <a:t>volunteered several years of their time to create a free rhetoric teaching the skills of writing and reading with examples, practices exercises, and sample essays.  This will be our main source of writing and reading instruction in the course. Unless you prefer a print version (which you can purchase in Skyline’s Bookstore).  The Rhetoric is provided for you free electronically at: </a:t>
            </a:r>
            <a:r>
              <a:rPr lang="en-US" sz="1600" u="sng" dirty="0">
                <a:solidFill>
                  <a:srgbClr val="0000FF"/>
                </a:solidFill>
              </a:rPr>
              <a:t>http://accounts.smccd.edu/skyenglish/</a:t>
            </a:r>
            <a:endParaRPr lang="en-US" sz="1600" dirty="0">
              <a:solidFill>
                <a:srgbClr val="0000FF"/>
              </a:solidFill>
            </a:endParaRPr>
          </a:p>
        </p:txBody>
      </p:sp>
      <p:sp>
        <p:nvSpPr>
          <p:cNvPr id="5" name="Rectangle 3">
            <a:extLst>
              <a:ext uri="{FF2B5EF4-FFF2-40B4-BE49-F238E27FC236}">
                <a16:creationId xmlns:a16="http://schemas.microsoft.com/office/drawing/2014/main" id="{FD2E1E84-2526-4BA5-B443-E6252AFA5817}"/>
              </a:ext>
            </a:extLst>
          </p:cNvPr>
          <p:cNvSpPr>
            <a:spLocks noChangeArrowheads="1"/>
          </p:cNvSpPr>
          <p:nvPr/>
        </p:nvSpPr>
        <p:spPr bwMode="auto">
          <a:xfrm>
            <a:off x="172374" y="4706332"/>
            <a:ext cx="8720831"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u="sng" dirty="0">
                <a:solidFill>
                  <a:srgbClr val="0070C0"/>
                </a:solidFill>
                <a:latin typeface="Segoe Print" panose="02000600000000000000" pitchFamily="2" charset="0"/>
              </a:rPr>
              <a:t>An SMCCD E</a:t>
            </a:r>
            <a:r>
              <a:rPr kumimoji="0" lang="en-US" altLang="en-US" sz="2000" b="1" i="0" u="sng" strike="noStrike" cap="none" normalizeH="0" baseline="0" dirty="0">
                <a:ln>
                  <a:noFill/>
                </a:ln>
                <a:solidFill>
                  <a:srgbClr val="0070C0"/>
                </a:solidFill>
                <a:effectLst/>
                <a:latin typeface="Segoe Print" panose="02000600000000000000" pitchFamily="2" charset="0"/>
              </a:rPr>
              <a:t>mail is Required:</a:t>
            </a:r>
            <a:endParaRPr kumimoji="0" lang="en-US" altLang="en-US" sz="2000" b="0" i="0" u="none" strike="noStrike" cap="none" normalizeH="0" baseline="0" dirty="0">
              <a:ln>
                <a:noFill/>
              </a:ln>
              <a:solidFill>
                <a:srgbClr val="0070C0"/>
              </a:solidFill>
              <a:effectLst/>
              <a:latin typeface="Segoe Print" panose="02000600000000000000" pitchFamily="2" charset="0"/>
            </a:endParaRPr>
          </a:p>
          <a:p>
            <a:pPr lvl="0"/>
            <a:r>
              <a:rPr lang="en-US" sz="1600" dirty="0"/>
              <a:t>You will be receiving regular messages from your instructor. To avoid missing important messages both from your instructor and from the college/District, be sure your student email account is activated and prepared to check your email daily during the semester.  Log in at </a:t>
            </a:r>
            <a:r>
              <a:rPr lang="en-US" sz="1600" u="sng" dirty="0">
                <a:solidFill>
                  <a:srgbClr val="0000FF"/>
                </a:solidFill>
              </a:rPr>
              <a:t>http://my.smccd.edu/</a:t>
            </a:r>
            <a:r>
              <a:rPr lang="en-US" sz="1600" dirty="0">
                <a:solidFill>
                  <a:srgbClr val="0000FF"/>
                </a:solidFill>
              </a:rPr>
              <a:t>.  </a:t>
            </a:r>
            <a:r>
              <a:rPr lang="en-US" sz="1600" dirty="0"/>
              <a:t>If you don’t want to check your </a:t>
            </a:r>
            <a:r>
              <a:rPr lang="en-US" sz="1600" b="1" dirty="0"/>
              <a:t>my.smccd.edu </a:t>
            </a:r>
            <a:r>
              <a:rPr lang="en-US" sz="1600" dirty="0"/>
              <a:t>account, forward your </a:t>
            </a:r>
            <a:r>
              <a:rPr lang="en-US" sz="1600" b="1" dirty="0"/>
              <a:t>my.smccd.edu </a:t>
            </a:r>
            <a:r>
              <a:rPr lang="en-US" sz="1600" dirty="0"/>
              <a:t>email to your regular email account. See the step by step directions on how to forward your email in </a:t>
            </a:r>
            <a:r>
              <a:rPr lang="en-US" sz="1600"/>
              <a:t>the syllabus.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81446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247106" y="48147"/>
            <a:ext cx="4267200" cy="523875"/>
          </a:xfrm>
          <a:prstGeom prst="rect">
            <a:avLst/>
          </a:prstGeom>
          <a:noFill/>
          <a:ln w="9525">
            <a:noFill/>
            <a:miter lim="800000"/>
            <a:headEnd/>
            <a:tailEnd/>
          </a:ln>
        </p:spPr>
        <p:txBody>
          <a:bodyPr>
            <a:spAutoFit/>
          </a:bodyPr>
          <a:lstStyle/>
          <a:p>
            <a:r>
              <a:rPr lang="en-US" sz="2800" dirty="0">
                <a:solidFill>
                  <a:srgbClr val="0070C0"/>
                </a:solidFill>
                <a:latin typeface="Segoe Print" panose="02000600000000000000" pitchFamily="2" charset="0"/>
              </a:rPr>
              <a:t>Course Policies</a:t>
            </a:r>
          </a:p>
        </p:txBody>
      </p:sp>
      <p:sp>
        <p:nvSpPr>
          <p:cNvPr id="3" name="TextBox 2"/>
          <p:cNvSpPr txBox="1">
            <a:spLocks noChangeArrowheads="1"/>
          </p:cNvSpPr>
          <p:nvPr/>
        </p:nvSpPr>
        <p:spPr bwMode="auto">
          <a:xfrm>
            <a:off x="148701" y="2105197"/>
            <a:ext cx="8939814" cy="1600438"/>
          </a:xfrm>
          <a:prstGeom prst="rect">
            <a:avLst/>
          </a:prstGeom>
          <a:noFill/>
          <a:ln w="9525">
            <a:noFill/>
            <a:miter lim="800000"/>
            <a:headEnd/>
            <a:tailEnd/>
          </a:ln>
        </p:spPr>
        <p:txBody>
          <a:bodyPr wrap="square">
            <a:spAutoFit/>
          </a:bodyPr>
          <a:lstStyle/>
          <a:p>
            <a:r>
              <a:rPr lang="en-US" sz="1400" b="1" i="1" dirty="0">
                <a:solidFill>
                  <a:srgbClr val="FF0000"/>
                </a:solidFill>
              </a:rPr>
              <a:t>Attendance:   </a:t>
            </a:r>
            <a:r>
              <a:rPr lang="en-US" sz="1400" dirty="0"/>
              <a:t>You  are a valuable part of our classroom community.  You’ll be sharing your ideas on the                                                </a:t>
            </a:r>
            <a:br>
              <a:rPr lang="en-US" sz="1400" dirty="0"/>
            </a:br>
            <a:r>
              <a:rPr lang="en-US" sz="1400" dirty="0"/>
              <a:t>on-going content of the class as well as interacting and collaborating with your classmates.  Since your                       </a:t>
            </a:r>
            <a:br>
              <a:rPr lang="en-US" sz="1400" dirty="0"/>
            </a:br>
            <a:r>
              <a:rPr lang="en-US" sz="1400" dirty="0"/>
              <a:t>online presence is vital to both your academic goals and the success of the class, you should be prepared to log-in regularly each week and check your </a:t>
            </a:r>
            <a:r>
              <a:rPr lang="en-US" sz="1400" dirty="0" err="1"/>
              <a:t>smccd</a:t>
            </a:r>
            <a:r>
              <a:rPr lang="en-US" sz="1400" dirty="0"/>
              <a:t> email daily while the class is in session.  Not logging into our course in Canvas regularly and missing important assignments, can result in being dropped/withdrawn from the class or failing the class.  If you find yourself falling behind, remember that your instructor is your ally and here to help, so reach out when you need support.</a:t>
            </a:r>
            <a:endParaRPr lang="en-US" sz="1400" b="1" dirty="0">
              <a:solidFill>
                <a:srgbClr val="FF0000"/>
              </a:solidFill>
            </a:endParaRPr>
          </a:p>
        </p:txBody>
      </p:sp>
      <p:sp>
        <p:nvSpPr>
          <p:cNvPr id="11" name="TextBox 10"/>
          <p:cNvSpPr txBox="1">
            <a:spLocks noChangeArrowheads="1"/>
          </p:cNvSpPr>
          <p:nvPr/>
        </p:nvSpPr>
        <p:spPr bwMode="auto">
          <a:xfrm>
            <a:off x="148700" y="3853815"/>
            <a:ext cx="8939813" cy="1169551"/>
          </a:xfrm>
          <a:prstGeom prst="rect">
            <a:avLst/>
          </a:prstGeom>
          <a:noFill/>
          <a:ln w="9525">
            <a:noFill/>
            <a:miter lim="800000"/>
            <a:headEnd/>
            <a:tailEnd/>
          </a:ln>
        </p:spPr>
        <p:txBody>
          <a:bodyPr wrap="square">
            <a:spAutoFit/>
          </a:bodyPr>
          <a:lstStyle/>
          <a:p>
            <a:r>
              <a:rPr lang="en-US" sz="1400" b="1" i="1" dirty="0">
                <a:solidFill>
                  <a:srgbClr val="FF0000"/>
                </a:solidFill>
              </a:rPr>
              <a:t>Participation:</a:t>
            </a:r>
            <a:r>
              <a:rPr lang="en-US" sz="1400" i="1" dirty="0">
                <a:solidFill>
                  <a:srgbClr val="FF0000"/>
                </a:solidFill>
              </a:rPr>
              <a:t> </a:t>
            </a:r>
            <a:r>
              <a:rPr lang="en-US" sz="1400" dirty="0"/>
              <a:t>Remember that participation counts both for your grade and in your life.  Active participation means regularly logging in, posting discussions and assignments on time, and providing thoughtful written feedback for workshop peer review.  It also means emailing your instructor when you have questions or want quick feedback, or when you want more detailed feedback, making an office or phone appointment. </a:t>
            </a:r>
            <a:br>
              <a:rPr lang="en-US" sz="1400" dirty="0"/>
            </a:br>
            <a:endParaRPr lang="en-US" sz="1400" dirty="0"/>
          </a:p>
        </p:txBody>
      </p:sp>
      <p:sp>
        <p:nvSpPr>
          <p:cNvPr id="8" name="TextBox 7"/>
          <p:cNvSpPr txBox="1">
            <a:spLocks noChangeArrowheads="1"/>
          </p:cNvSpPr>
          <p:nvPr/>
        </p:nvSpPr>
        <p:spPr bwMode="auto">
          <a:xfrm>
            <a:off x="173115" y="572022"/>
            <a:ext cx="8915400" cy="1384995"/>
          </a:xfrm>
          <a:prstGeom prst="rect">
            <a:avLst/>
          </a:prstGeom>
          <a:noFill/>
          <a:ln w="9525">
            <a:noFill/>
            <a:miter lim="800000"/>
            <a:headEnd/>
            <a:tailEnd/>
          </a:ln>
        </p:spPr>
        <p:txBody>
          <a:bodyPr wrap="square">
            <a:spAutoFit/>
          </a:bodyPr>
          <a:lstStyle/>
          <a:p>
            <a:r>
              <a:rPr lang="en-US" sz="1400" b="1" i="1" dirty="0">
                <a:solidFill>
                  <a:srgbClr val="FF0000"/>
                </a:solidFill>
              </a:rPr>
              <a:t>Class Conduct:</a:t>
            </a:r>
            <a:r>
              <a:rPr lang="en-US" sz="1400" i="1" dirty="0">
                <a:solidFill>
                  <a:srgbClr val="FF0000"/>
                </a:solidFill>
              </a:rPr>
              <a:t> </a:t>
            </a:r>
            <a:r>
              <a:rPr lang="en-US" sz="1400" dirty="0"/>
              <a:t>At Skyline College, our classrooms, in-person and online, are safe and inclusive places.  In this community, we treat each other with mutual respect regardless of differences in race, religion, age, and/or sexual/gender identity.  If you go by a different name or would like a different gender pronoun used, please advise your instructor and your preference will be honored.  Students are responsible for adhering to the Code of Student Conduct outlined in the Skyline Student Handbook: </a:t>
            </a:r>
            <a:br>
              <a:rPr lang="en-US" sz="1400" dirty="0"/>
            </a:br>
            <a:r>
              <a:rPr lang="en-US" sz="1400" u="sng" dirty="0">
                <a:solidFill>
                  <a:srgbClr val="0000FF"/>
                </a:solidFill>
              </a:rPr>
              <a:t>http://skylinecollege.edu/catalog/rightsresponsibilities/codeofconduct.php</a:t>
            </a:r>
            <a:r>
              <a:rPr lang="en-US" sz="1400" dirty="0"/>
              <a:t>.</a:t>
            </a:r>
          </a:p>
        </p:txBody>
      </p:sp>
      <p:sp>
        <p:nvSpPr>
          <p:cNvPr id="7" name="TextBox 6">
            <a:extLst>
              <a:ext uri="{FF2B5EF4-FFF2-40B4-BE49-F238E27FC236}">
                <a16:creationId xmlns:a16="http://schemas.microsoft.com/office/drawing/2014/main" id="{316DE696-E490-4F5F-A6A1-987DECAA3B8E}"/>
              </a:ext>
            </a:extLst>
          </p:cNvPr>
          <p:cNvSpPr txBox="1">
            <a:spLocks noChangeArrowheads="1"/>
          </p:cNvSpPr>
          <p:nvPr/>
        </p:nvSpPr>
        <p:spPr bwMode="auto">
          <a:xfrm>
            <a:off x="173115" y="4999692"/>
            <a:ext cx="8939813" cy="1600438"/>
          </a:xfrm>
          <a:prstGeom prst="rect">
            <a:avLst/>
          </a:prstGeom>
          <a:noFill/>
          <a:ln w="9525">
            <a:noFill/>
            <a:miter lim="800000"/>
            <a:headEnd/>
            <a:tailEnd/>
          </a:ln>
        </p:spPr>
        <p:txBody>
          <a:bodyPr wrap="square">
            <a:spAutoFit/>
          </a:bodyPr>
          <a:lstStyle/>
          <a:p>
            <a:r>
              <a:rPr lang="en-US" sz="1400" b="1" i="1" dirty="0">
                <a:solidFill>
                  <a:srgbClr val="FF0000"/>
                </a:solidFill>
              </a:rPr>
              <a:t>Late Assignments:</a:t>
            </a:r>
            <a:r>
              <a:rPr lang="en-US" sz="1400" i="1" dirty="0">
                <a:solidFill>
                  <a:srgbClr val="FF0000"/>
                </a:solidFill>
              </a:rPr>
              <a:t> </a:t>
            </a:r>
            <a:r>
              <a:rPr lang="en-US" sz="1400" dirty="0"/>
              <a:t>All due dates are given well in advance so it’s unfair to the students who complete </a:t>
            </a:r>
            <a:br>
              <a:rPr lang="en-US" sz="1400" dirty="0"/>
            </a:br>
            <a:r>
              <a:rPr lang="en-US" sz="1400" dirty="0"/>
              <a:t>their work on time to accept the work from those who do not.  However, because “life happens,” each student will be allowed two “late tickets” during the semester; </a:t>
            </a:r>
            <a:r>
              <a:rPr lang="en-US" sz="1400" dirty="0">
                <a:highlight>
                  <a:srgbClr val="FFFF00"/>
                </a:highlight>
              </a:rPr>
              <a:t>twice students may choose to turn an assignment in </a:t>
            </a:r>
            <a:br>
              <a:rPr lang="en-US" sz="1400" dirty="0">
                <a:highlight>
                  <a:srgbClr val="FFFF00"/>
                </a:highlight>
              </a:rPr>
            </a:br>
            <a:r>
              <a:rPr lang="en-US" sz="1400" b="1" i="1" dirty="0">
                <a:highlight>
                  <a:srgbClr val="FFFF00"/>
                </a:highlight>
              </a:rPr>
              <a:t>48 hours</a:t>
            </a:r>
            <a:r>
              <a:rPr lang="en-US" sz="1400" dirty="0">
                <a:highlight>
                  <a:srgbClr val="FFFF00"/>
                </a:highlight>
              </a:rPr>
              <a:t> after the due date.</a:t>
            </a:r>
            <a:r>
              <a:rPr lang="en-US" sz="1400" dirty="0"/>
              <a:t>  Late assignments beyond this </a:t>
            </a:r>
            <a:r>
              <a:rPr lang="en-US" sz="1400" u="sng" dirty="0"/>
              <a:t>will not be accepted</a:t>
            </a:r>
            <a:r>
              <a:rPr lang="en-US" sz="1400" dirty="0"/>
              <a:t>. You cannot use late tickets on timed exams.  </a:t>
            </a:r>
            <a:r>
              <a:rPr lang="en-US" sz="1400" b="1" dirty="0"/>
              <a:t>Please note:</a:t>
            </a:r>
            <a:r>
              <a:rPr lang="en-US" sz="1400" dirty="0"/>
              <a:t> When you post a late assignment, please also email me to let me know as Canvas does not always notify me of late posts.</a:t>
            </a:r>
            <a:br>
              <a:rPr lang="en-US" sz="1400" dirty="0"/>
            </a:br>
            <a:endParaRPr lang="en-US" sz="1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 calcmode="lin" valueType="num">
                                      <p:cBhvr>
                                        <p:cTn id="25" dur="1000" fill="hold"/>
                                        <p:tgtEl>
                                          <p:spTgt spid="11"/>
                                        </p:tgtEl>
                                        <p:attrNameLst>
                                          <p:attrName>style.rotation</p:attrName>
                                        </p:attrNameLst>
                                      </p:cBhvr>
                                      <p:tavLst>
                                        <p:tav tm="0">
                                          <p:val>
                                            <p:fltVal val="90"/>
                                          </p:val>
                                        </p:tav>
                                        <p:tav tm="100000">
                                          <p:val>
                                            <p:fltVal val="0"/>
                                          </p:val>
                                        </p:tav>
                                      </p:tavLst>
                                    </p:anim>
                                    <p:animEffect transition="in" filter="fade">
                                      <p:cBhvr>
                                        <p:cTn id="26" dur="10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168303" y="219043"/>
            <a:ext cx="4267200" cy="523875"/>
          </a:xfrm>
          <a:prstGeom prst="rect">
            <a:avLst/>
          </a:prstGeom>
          <a:noFill/>
          <a:ln w="9525">
            <a:noFill/>
            <a:miter lim="800000"/>
            <a:headEnd/>
            <a:tailEnd/>
          </a:ln>
        </p:spPr>
        <p:txBody>
          <a:bodyPr>
            <a:spAutoFit/>
          </a:bodyPr>
          <a:lstStyle/>
          <a:p>
            <a:r>
              <a:rPr lang="en-US" sz="2800" dirty="0">
                <a:solidFill>
                  <a:srgbClr val="0070C0"/>
                </a:solidFill>
                <a:latin typeface="Segoe Print" panose="02000600000000000000" pitchFamily="2" charset="0"/>
              </a:rPr>
              <a:t>Course Policies</a:t>
            </a:r>
          </a:p>
        </p:txBody>
      </p:sp>
      <p:sp>
        <p:nvSpPr>
          <p:cNvPr id="11" name="TextBox 10"/>
          <p:cNvSpPr txBox="1">
            <a:spLocks noChangeArrowheads="1"/>
          </p:cNvSpPr>
          <p:nvPr/>
        </p:nvSpPr>
        <p:spPr bwMode="auto">
          <a:xfrm>
            <a:off x="149439" y="2062837"/>
            <a:ext cx="8939813" cy="1169551"/>
          </a:xfrm>
          <a:prstGeom prst="rect">
            <a:avLst/>
          </a:prstGeom>
          <a:noFill/>
          <a:ln w="9525">
            <a:noFill/>
            <a:miter lim="800000"/>
            <a:headEnd/>
            <a:tailEnd/>
          </a:ln>
        </p:spPr>
        <p:txBody>
          <a:bodyPr wrap="square">
            <a:spAutoFit/>
          </a:bodyPr>
          <a:lstStyle/>
          <a:p>
            <a:r>
              <a:rPr lang="en-US" sz="1400" b="1" i="1" dirty="0">
                <a:solidFill>
                  <a:srgbClr val="FF0000"/>
                </a:solidFill>
              </a:rPr>
              <a:t>Disabled Students:</a:t>
            </a:r>
            <a:r>
              <a:rPr lang="en-US" sz="1400" i="1" dirty="0">
                <a:solidFill>
                  <a:srgbClr val="FF0000"/>
                </a:solidFill>
              </a:rPr>
              <a:t> </a:t>
            </a:r>
            <a:r>
              <a:rPr lang="en-US" sz="1400" dirty="0"/>
              <a:t>In coordination with the Disability Resource Center (DRC), reasonable accommodation </a:t>
            </a:r>
            <a:br>
              <a:rPr lang="en-US" sz="1400" dirty="0"/>
            </a:br>
            <a:r>
              <a:rPr lang="en-US" sz="1400" dirty="0"/>
              <a:t>will be provided for eligible students with disabilities.  For more assistance, please contact the DRC in building 5, Room 5132 or call 650-738-4228.  For more information visit: </a:t>
            </a:r>
            <a:r>
              <a:rPr lang="en-US" sz="1400" u="sng" dirty="0">
                <a:solidFill>
                  <a:srgbClr val="0000FF"/>
                </a:solidFill>
              </a:rPr>
              <a:t>http://skylinecollege.edu/disabilityresources/index.php</a:t>
            </a:r>
            <a:br>
              <a:rPr lang="en-US" sz="1400" dirty="0"/>
            </a:br>
            <a:endParaRPr lang="en-US" sz="1400" dirty="0"/>
          </a:p>
        </p:txBody>
      </p:sp>
      <p:sp>
        <p:nvSpPr>
          <p:cNvPr id="8" name="TextBox 7"/>
          <p:cNvSpPr txBox="1">
            <a:spLocks noChangeArrowheads="1"/>
          </p:cNvSpPr>
          <p:nvPr/>
        </p:nvSpPr>
        <p:spPr bwMode="auto">
          <a:xfrm>
            <a:off x="148699" y="925824"/>
            <a:ext cx="8915400" cy="954107"/>
          </a:xfrm>
          <a:prstGeom prst="rect">
            <a:avLst/>
          </a:prstGeom>
          <a:noFill/>
          <a:ln w="9525">
            <a:noFill/>
            <a:miter lim="800000"/>
            <a:headEnd/>
            <a:tailEnd/>
          </a:ln>
        </p:spPr>
        <p:txBody>
          <a:bodyPr wrap="square">
            <a:spAutoFit/>
          </a:bodyPr>
          <a:lstStyle/>
          <a:p>
            <a:r>
              <a:rPr lang="en-US" sz="1400" b="1" i="1" dirty="0">
                <a:solidFill>
                  <a:srgbClr val="FF0000"/>
                </a:solidFill>
              </a:rPr>
              <a:t>Saving and Submitting Work</a:t>
            </a:r>
            <a:r>
              <a:rPr lang="en-US" sz="1400" i="1" dirty="0">
                <a:solidFill>
                  <a:srgbClr val="FF0000"/>
                </a:solidFill>
              </a:rPr>
              <a:t>: </a:t>
            </a:r>
            <a:r>
              <a:rPr lang="en-US" sz="1400" dirty="0"/>
              <a:t>You must create a backup file of every piece of work you submit for grading.  </a:t>
            </a:r>
            <a:r>
              <a:rPr lang="en-US" sz="1400" dirty="0">
                <a:highlight>
                  <a:srgbClr val="FFFF00"/>
                </a:highlight>
              </a:rPr>
              <a:t>All files should be in DOC, RTF or PDF file formats </a:t>
            </a:r>
            <a:r>
              <a:rPr lang="en-US" sz="1400" dirty="0"/>
              <a:t>(note: Do not post .</a:t>
            </a:r>
            <a:r>
              <a:rPr lang="en-US" sz="1400" dirty="0" err="1"/>
              <a:t>docx</a:t>
            </a:r>
            <a:r>
              <a:rPr lang="en-US" sz="1400" dirty="0"/>
              <a:t> files as not all students can open this type of file). </a:t>
            </a:r>
            <a:br>
              <a:rPr lang="en-US" dirty="0"/>
            </a:br>
            <a:endParaRPr lang="en-US" sz="1400" dirty="0"/>
          </a:p>
        </p:txBody>
      </p:sp>
      <p:sp>
        <p:nvSpPr>
          <p:cNvPr id="7" name="TextBox 6">
            <a:extLst>
              <a:ext uri="{FF2B5EF4-FFF2-40B4-BE49-F238E27FC236}">
                <a16:creationId xmlns:a16="http://schemas.microsoft.com/office/drawing/2014/main" id="{316DE696-E490-4F5F-A6A1-987DECAA3B8E}"/>
              </a:ext>
            </a:extLst>
          </p:cNvPr>
          <p:cNvSpPr txBox="1">
            <a:spLocks noChangeArrowheads="1"/>
          </p:cNvSpPr>
          <p:nvPr/>
        </p:nvSpPr>
        <p:spPr bwMode="auto">
          <a:xfrm>
            <a:off x="149808" y="3415294"/>
            <a:ext cx="8939813" cy="3539430"/>
          </a:xfrm>
          <a:prstGeom prst="rect">
            <a:avLst/>
          </a:prstGeom>
          <a:noFill/>
          <a:ln w="9525">
            <a:noFill/>
            <a:miter lim="800000"/>
            <a:headEnd/>
            <a:tailEnd/>
          </a:ln>
        </p:spPr>
        <p:txBody>
          <a:bodyPr wrap="square">
            <a:spAutoFit/>
          </a:bodyPr>
          <a:lstStyle/>
          <a:p>
            <a:r>
              <a:rPr lang="en-US" sz="1400" b="1" i="1" dirty="0">
                <a:solidFill>
                  <a:srgbClr val="FF0000"/>
                </a:solidFill>
              </a:rPr>
              <a:t>Academic Integrity</a:t>
            </a:r>
            <a:r>
              <a:rPr lang="en-US" sz="1400" b="1" dirty="0">
                <a:solidFill>
                  <a:srgbClr val="FF0000"/>
                </a:solidFill>
              </a:rPr>
              <a:t>: </a:t>
            </a:r>
            <a:r>
              <a:rPr lang="en-US" sz="1400" dirty="0"/>
              <a:t>The work you submit/present must be your own.  All paraphrases and quotations </a:t>
            </a:r>
            <a:br>
              <a:rPr lang="en-US" sz="1400" dirty="0"/>
            </a:br>
            <a:r>
              <a:rPr lang="en-US" sz="1400" dirty="0"/>
              <a:t>            must be cited appropriately. If you are caught cheating or plagiarizing another person’s work, you may </a:t>
            </a:r>
            <a:br>
              <a:rPr lang="en-US" sz="1400" dirty="0"/>
            </a:br>
            <a:r>
              <a:rPr lang="en-US" sz="1400" dirty="0"/>
              <a:t>            be disciplined in one or more of the following ways:</a:t>
            </a:r>
            <a:br>
              <a:rPr lang="en-US" sz="1400" dirty="0"/>
            </a:br>
            <a:br>
              <a:rPr lang="en-US" sz="1400" dirty="0"/>
            </a:br>
            <a:r>
              <a:rPr lang="en-US" sz="1400" dirty="0"/>
              <a:t>             </a:t>
            </a:r>
            <a:r>
              <a:rPr lang="en-US" sz="1400" dirty="0">
                <a:solidFill>
                  <a:srgbClr val="C00000"/>
                </a:solidFill>
              </a:rPr>
              <a:t>&gt;Failing grade on the assignment which could lead to a lowered course grade or failing the course. </a:t>
            </a:r>
            <a:br>
              <a:rPr lang="en-US" sz="1400" dirty="0">
                <a:solidFill>
                  <a:srgbClr val="C00000"/>
                </a:solidFill>
              </a:rPr>
            </a:br>
            <a:r>
              <a:rPr lang="en-US" sz="1400" dirty="0">
                <a:solidFill>
                  <a:srgbClr val="C00000"/>
                </a:solidFill>
              </a:rPr>
              <a:t>             </a:t>
            </a:r>
            <a:r>
              <a:rPr lang="en-US" sz="1400" i="1" dirty="0">
                <a:solidFill>
                  <a:srgbClr val="C00000"/>
                </a:solidFill>
              </a:rPr>
              <a:t>&gt;</a:t>
            </a:r>
            <a:r>
              <a:rPr lang="en-US" sz="1400" dirty="0">
                <a:solidFill>
                  <a:srgbClr val="C00000"/>
                </a:solidFill>
              </a:rPr>
              <a:t>Being reported to the Dean of Enrollment Services/Disciplinary Officer who maintains a record of      </a:t>
            </a:r>
            <a:br>
              <a:rPr lang="en-US" sz="1400" dirty="0">
                <a:solidFill>
                  <a:srgbClr val="C00000"/>
                </a:solidFill>
              </a:rPr>
            </a:br>
            <a:r>
              <a:rPr lang="en-US" sz="1400" dirty="0">
                <a:solidFill>
                  <a:srgbClr val="C00000"/>
                </a:solidFill>
              </a:rPr>
              <a:t>                those reported for academic dishonesty.</a:t>
            </a:r>
            <a:br>
              <a:rPr lang="en-US" sz="1400" i="1" dirty="0">
                <a:solidFill>
                  <a:srgbClr val="C00000"/>
                </a:solidFill>
              </a:rPr>
            </a:br>
            <a:r>
              <a:rPr lang="en-US" sz="1400" dirty="0">
                <a:solidFill>
                  <a:srgbClr val="C00000"/>
                </a:solidFill>
              </a:rPr>
              <a:t>             </a:t>
            </a:r>
            <a:r>
              <a:rPr lang="en-US" sz="1400" i="1" dirty="0">
                <a:solidFill>
                  <a:srgbClr val="C00000"/>
                </a:solidFill>
              </a:rPr>
              <a:t>&gt;</a:t>
            </a:r>
            <a:r>
              <a:rPr lang="en-US" sz="1400" dirty="0">
                <a:solidFill>
                  <a:srgbClr val="C00000"/>
                </a:solidFill>
              </a:rPr>
              <a:t>Disciplinary probation, suspension or expulsion</a:t>
            </a:r>
          </a:p>
          <a:p>
            <a:br>
              <a:rPr lang="en-US" sz="1400" dirty="0"/>
            </a:br>
            <a:r>
              <a:rPr lang="en-US" sz="1400" dirty="0"/>
              <a:t> For clear definitions of cheating/plagiarizing, see the Skyline College Student Handbook: </a:t>
            </a:r>
            <a:br>
              <a:rPr lang="en-US" sz="1400" dirty="0"/>
            </a:br>
            <a:r>
              <a:rPr lang="en-US" sz="1400" dirty="0">
                <a:solidFill>
                  <a:srgbClr val="0000FF"/>
                </a:solidFill>
              </a:rPr>
              <a:t> </a:t>
            </a:r>
            <a:r>
              <a:rPr lang="en-US" sz="1400" u="sng" dirty="0">
                <a:solidFill>
                  <a:srgbClr val="0000FF"/>
                </a:solidFill>
              </a:rPr>
              <a:t>http://catalog.skylinecollege.edu/current/rights-responsibilities/integrity.php</a:t>
            </a:r>
            <a:r>
              <a:rPr lang="en-US" sz="1400" dirty="0">
                <a:solidFill>
                  <a:srgbClr val="0000FF"/>
                </a:solidFill>
              </a:rPr>
              <a:t>.  </a:t>
            </a:r>
            <a:br>
              <a:rPr lang="en-US" sz="1400" dirty="0"/>
            </a:br>
            <a:br>
              <a:rPr lang="en-US" sz="1400" dirty="0"/>
            </a:br>
            <a:r>
              <a:rPr lang="en-US" sz="1400" dirty="0"/>
              <a:t>To know how to properly integrate and cite outside sources and research, visit:</a:t>
            </a:r>
            <a:br>
              <a:rPr lang="en-US" sz="1400" dirty="0"/>
            </a:br>
            <a:r>
              <a:rPr lang="en-US" sz="1400" dirty="0"/>
              <a:t> </a:t>
            </a:r>
            <a:r>
              <a:rPr lang="en-US" sz="1400" u="sng" dirty="0">
                <a:solidFill>
                  <a:srgbClr val="0000FF"/>
                </a:solidFill>
              </a:rPr>
              <a:t>http://accounts.smccd.edu/skyenglish/10IntegratingSources.htm</a:t>
            </a:r>
            <a:endParaRPr lang="en-US" sz="1400" dirty="0">
              <a:solidFill>
                <a:srgbClr val="0000FF"/>
              </a:solidFill>
            </a:endParaRPr>
          </a:p>
          <a:p>
            <a:br>
              <a:rPr lang="en-US" sz="1400" dirty="0"/>
            </a:br>
            <a:endParaRPr lang="en-US" sz="1400" dirty="0"/>
          </a:p>
        </p:txBody>
      </p:sp>
    </p:spTree>
    <p:extLst>
      <p:ext uri="{BB962C8B-B14F-4D97-AF65-F5344CB8AC3E}">
        <p14:creationId xmlns:p14="http://schemas.microsoft.com/office/powerpoint/2010/main" val="2928768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381000" y="304800"/>
            <a:ext cx="8229600" cy="6248400"/>
          </a:xfrm>
          <a:prstGeom prst="rect">
            <a:avLst/>
          </a:prstGeom>
          <a:noFill/>
          <a:ln w="9525">
            <a:noFill/>
            <a:miter lim="800000"/>
            <a:headEnd/>
            <a:tailEnd/>
          </a:ln>
        </p:spPr>
        <p:txBody>
          <a:bodyPr>
            <a:spAutoFit/>
          </a:bodyPr>
          <a:lstStyle/>
          <a:p>
            <a:r>
              <a:rPr lang="en-US" b="1" dirty="0">
                <a:solidFill>
                  <a:srgbClr val="0000FF"/>
                </a:solidFill>
              </a:rPr>
              <a:t>HONESTY PLEDGE: all students are asked to sign and submit this pledge</a:t>
            </a:r>
            <a:br>
              <a:rPr lang="en-US" b="1" dirty="0"/>
            </a:br>
            <a:br>
              <a:rPr lang="en-US" b="1" dirty="0"/>
            </a:br>
            <a:r>
              <a:rPr lang="en-US" sz="1400" dirty="0"/>
              <a:t>The goal of taking a college English course is to strengthen your writing skills, so you can be a successful and confident writer and thinker.  You can then apply your strong writing skills to thrive in your other courses, in your career, in personal communication, and in life.  Plagiarizing the work of others undermines this goal.  Also, an instructor is a student’s ally; an instructor’s only goal is to teach and guide the student to improve and feel successful.  Plagiarizing destroys the trust and the relationship between the instructor and the student. </a:t>
            </a:r>
            <a:br>
              <a:rPr lang="en-US" sz="1400" dirty="0"/>
            </a:br>
            <a:br>
              <a:rPr lang="en-US" sz="1400" dirty="0"/>
            </a:br>
            <a:r>
              <a:rPr lang="en-US" sz="1400" b="1" i="1" dirty="0"/>
              <a:t>Instructor promise</a:t>
            </a:r>
            <a:r>
              <a:rPr lang="en-US" sz="1400" b="1" dirty="0"/>
              <a:t>: </a:t>
            </a:r>
            <a:r>
              <a:rPr lang="en-US" sz="1400" dirty="0"/>
              <a:t>As the instructor, I promise to respect all students in the course and provide thoughtful and thorough comments on their writing with the goal of guiding each student with concrete and specific ways to strengthen his/her writing.  Even though providing quality and detailed feedback is very time-consuming, I commit to providing the best and most constructive feedback that I am able.</a:t>
            </a:r>
            <a:br>
              <a:rPr lang="en-US" sz="1400" dirty="0"/>
            </a:br>
            <a:br>
              <a:rPr lang="en-US" sz="1400" dirty="0"/>
            </a:br>
            <a:r>
              <a:rPr lang="en-US" sz="1400" b="1" i="1" dirty="0"/>
              <a:t>Student promise</a:t>
            </a:r>
            <a:r>
              <a:rPr lang="en-US" sz="1400" b="1" dirty="0"/>
              <a:t>: </a:t>
            </a:r>
            <a:r>
              <a:rPr lang="en-US" sz="1400" dirty="0"/>
              <a:t>As the student, I promise to turn in writing that is entirely my own and is not plagiarized or copied from another source.  All the work I will submit is my own and I will properly cite all borrowed words and ideas.  I also understand the repercussions if I do plagiarize: I will receive a failing grade of “F” on the assignment, and my name will be submitted to the dean to be added to a list of students who have been guilty of plagiarizing, and this list can be shared with my current and future instructors; additionally, I may be referred to the College Disciplinarian for further sanctions which range from a warning to expulsion from Skyline College. </a:t>
            </a:r>
          </a:p>
          <a:p>
            <a:r>
              <a:rPr lang="en-US" sz="1400" i="1" dirty="0"/>
              <a:t> </a:t>
            </a:r>
            <a:endParaRPr lang="en-US" sz="1400" dirty="0"/>
          </a:p>
          <a:p>
            <a:br>
              <a:rPr lang="en-US" sz="1400" dirty="0"/>
            </a:br>
            <a:r>
              <a:rPr lang="en-US" sz="1400" dirty="0"/>
              <a:t>Student name:</a:t>
            </a:r>
            <a:br>
              <a:rPr lang="en-US" sz="1400" dirty="0"/>
            </a:br>
            <a:r>
              <a:rPr lang="en-US" sz="1400" dirty="0"/>
              <a:t>G-Number:</a:t>
            </a:r>
            <a:br>
              <a:rPr lang="en-US" sz="1400" dirty="0"/>
            </a:br>
            <a:r>
              <a:rPr lang="en-US" sz="1400" dirty="0"/>
              <a:t>Email:</a:t>
            </a:r>
            <a:br>
              <a:rPr lang="en-US" sz="1400" dirty="0"/>
            </a:br>
            <a:r>
              <a:rPr lang="en-US" sz="1400" dirty="0"/>
              <a:t>Phone number:</a:t>
            </a:r>
            <a:br>
              <a:rPr lang="en-US" sz="1400" dirty="0"/>
            </a:br>
            <a:r>
              <a:rPr lang="en-US" sz="1400" dirty="0"/>
              <a:t>Student signature: </a:t>
            </a:r>
          </a:p>
        </p:txBody>
      </p:sp>
      <p:sp>
        <p:nvSpPr>
          <p:cNvPr id="13315" name="TextBox 2"/>
          <p:cNvSpPr txBox="1">
            <a:spLocks noChangeArrowheads="1"/>
          </p:cNvSpPr>
          <p:nvPr/>
        </p:nvSpPr>
        <p:spPr bwMode="auto">
          <a:xfrm>
            <a:off x="609600" y="685800"/>
            <a:ext cx="5080000" cy="369888"/>
          </a:xfrm>
          <a:prstGeom prst="rect">
            <a:avLst/>
          </a:prstGeom>
          <a:noFill/>
          <a:ln w="9525">
            <a:noFill/>
            <a:miter lim="800000"/>
            <a:headEnd/>
            <a:tailEnd/>
          </a:ln>
        </p:spPr>
        <p:txBody>
          <a:bodyPr>
            <a:spAutoFit/>
          </a:bodyPr>
          <a:lstStyle/>
          <a:p>
            <a:endParaRPr lang="en-US"/>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266700" y="152400"/>
            <a:ext cx="8610600" cy="6771084"/>
          </a:xfrm>
          <a:prstGeom prst="rect">
            <a:avLst/>
          </a:prstGeom>
          <a:noFill/>
          <a:ln w="9525">
            <a:noFill/>
            <a:miter lim="800000"/>
            <a:headEnd/>
            <a:tailEnd/>
          </a:ln>
        </p:spPr>
        <p:txBody>
          <a:bodyPr wrap="square">
            <a:spAutoFit/>
          </a:bodyPr>
          <a:lstStyle/>
          <a:p>
            <a:r>
              <a:rPr lang="en-US" sz="2000" b="1" u="sng" dirty="0">
                <a:solidFill>
                  <a:srgbClr val="0070C0"/>
                </a:solidFill>
                <a:latin typeface="Segoe Print" panose="02000600000000000000" pitchFamily="2" charset="0"/>
              </a:rPr>
              <a:t>Available Support Services</a:t>
            </a:r>
            <a:r>
              <a:rPr lang="en-US" sz="2000" dirty="0">
                <a:solidFill>
                  <a:srgbClr val="0070C0"/>
                </a:solidFill>
                <a:latin typeface="Segoe Print" panose="02000600000000000000" pitchFamily="2" charset="0"/>
              </a:rPr>
              <a:t>:</a:t>
            </a:r>
            <a:r>
              <a:rPr lang="en-US" sz="1600" dirty="0"/>
              <a:t> Skyline College cares deeply about student success and provides a range of support for students both academic and personal, so take advantage of these resources:</a:t>
            </a:r>
            <a:br>
              <a:rPr lang="en-US" sz="1600" dirty="0"/>
            </a:br>
            <a:br>
              <a:rPr lang="en-US" sz="1600" dirty="0"/>
            </a:br>
            <a:r>
              <a:rPr lang="en-US" sz="1600" dirty="0"/>
              <a:t>&lt;&gt;</a:t>
            </a:r>
            <a:r>
              <a:rPr lang="en-US" sz="1600" b="1" u="sng" dirty="0">
                <a:solidFill>
                  <a:srgbClr val="6600CC"/>
                </a:solidFill>
              </a:rPr>
              <a:t>Academic Counseling</a:t>
            </a:r>
            <a:r>
              <a:rPr lang="en-US" sz="1600" b="1" dirty="0">
                <a:solidFill>
                  <a:srgbClr val="6600CC"/>
                </a:solidFill>
              </a:rPr>
              <a:t>: </a:t>
            </a:r>
            <a:r>
              <a:rPr lang="en-US" sz="1600" dirty="0"/>
              <a:t>for counselor guidance, creating action plans, getting connected </a:t>
            </a:r>
            <a:br>
              <a:rPr lang="en-US" sz="1600" dirty="0"/>
            </a:br>
            <a:r>
              <a:rPr lang="en-US" sz="1600" dirty="0"/>
              <a:t>    with the Career Center and Transfer Center. Room 2-218, 650-738-4318, </a:t>
            </a:r>
            <a:br>
              <a:rPr lang="en-US" sz="1600" dirty="0"/>
            </a:br>
            <a:r>
              <a:rPr lang="en-US" sz="1600" dirty="0"/>
              <a:t>    </a:t>
            </a:r>
            <a:r>
              <a:rPr lang="en-US" sz="1600" u="sng" dirty="0">
                <a:solidFill>
                  <a:srgbClr val="0000FF"/>
                </a:solidFill>
              </a:rPr>
              <a:t>skycounseling@smccd.edu</a:t>
            </a:r>
            <a:r>
              <a:rPr lang="en-US" sz="1600" dirty="0"/>
              <a:t>.</a:t>
            </a:r>
            <a:br>
              <a:rPr lang="en-US" sz="1600" dirty="0"/>
            </a:br>
            <a:br>
              <a:rPr lang="en-US" sz="1600" dirty="0"/>
            </a:br>
            <a:r>
              <a:rPr lang="en-US" sz="1600" dirty="0"/>
              <a:t>&lt;&gt;</a:t>
            </a:r>
            <a:r>
              <a:rPr lang="en-US" sz="1600" b="1" u="sng" dirty="0">
                <a:solidFill>
                  <a:srgbClr val="6600CC"/>
                </a:solidFill>
              </a:rPr>
              <a:t>The Learning Center</a:t>
            </a:r>
            <a:r>
              <a:rPr lang="en-US" sz="1600" b="1" dirty="0">
                <a:solidFill>
                  <a:srgbClr val="6600CC"/>
                </a:solidFill>
              </a:rPr>
              <a:t>: </a:t>
            </a:r>
            <a:r>
              <a:rPr lang="en-US" sz="1600" dirty="0"/>
              <a:t>provides tutoring in all subjects. Sign up for LSKL 800 for general </a:t>
            </a:r>
            <a:br>
              <a:rPr lang="en-US" sz="1600" dirty="0"/>
            </a:br>
            <a:r>
              <a:rPr lang="en-US" sz="1600" dirty="0"/>
              <a:t>     tutoring or for LSKL 853 for reading and writing support.  Room 5-100, 650-738-4144.</a:t>
            </a:r>
            <a:br>
              <a:rPr lang="en-US" sz="1600" dirty="0"/>
            </a:br>
            <a:br>
              <a:rPr lang="en-US" sz="1600" dirty="0"/>
            </a:br>
            <a:r>
              <a:rPr lang="en-US" sz="1600" dirty="0"/>
              <a:t>&lt;&gt;</a:t>
            </a:r>
            <a:r>
              <a:rPr lang="en-US" sz="1600" b="1" u="sng" dirty="0">
                <a:solidFill>
                  <a:srgbClr val="6600CC"/>
                </a:solidFill>
              </a:rPr>
              <a:t>Library</a:t>
            </a:r>
            <a:r>
              <a:rPr lang="en-US" sz="1600" b="1" dirty="0">
                <a:solidFill>
                  <a:srgbClr val="6600CC"/>
                </a:solidFill>
              </a:rPr>
              <a:t>:  </a:t>
            </a:r>
            <a:r>
              <a:rPr lang="en-US" sz="1600" dirty="0"/>
              <a:t>consult librarians for expert research advice. Building 5, 2</a:t>
            </a:r>
            <a:r>
              <a:rPr lang="en-US" sz="1600" baseline="30000" dirty="0"/>
              <a:t>nd</a:t>
            </a:r>
            <a:r>
              <a:rPr lang="en-US" sz="1600" dirty="0"/>
              <a:t> floor, 650-738-4311, </a:t>
            </a:r>
            <a:br>
              <a:rPr lang="en-US" sz="1600" dirty="0"/>
            </a:br>
            <a:r>
              <a:rPr lang="en-US" sz="1600" dirty="0"/>
              <a:t>     </a:t>
            </a:r>
            <a:r>
              <a:rPr lang="en-US" sz="1600" u="sng" dirty="0">
                <a:solidFill>
                  <a:srgbClr val="0000FF"/>
                </a:solidFill>
              </a:rPr>
              <a:t>skylibrary@smccd.edu</a:t>
            </a:r>
            <a:r>
              <a:rPr lang="en-US" sz="1600" dirty="0"/>
              <a:t>.  Use the Library’s website to conduct online research, access </a:t>
            </a:r>
            <a:br>
              <a:rPr lang="en-US" sz="1600" dirty="0"/>
            </a:br>
            <a:r>
              <a:rPr lang="en-US" sz="1600" dirty="0"/>
              <a:t>     citation guides and much more: </a:t>
            </a:r>
            <a:r>
              <a:rPr lang="en-US" sz="1600" u="sng" dirty="0">
                <a:solidFill>
                  <a:srgbClr val="0000FF"/>
                </a:solidFill>
              </a:rPr>
              <a:t>http://www.skylinecollege.edu/library/</a:t>
            </a:r>
            <a:br>
              <a:rPr lang="en-US" sz="1600" u="sng" dirty="0">
                <a:solidFill>
                  <a:srgbClr val="0000FF"/>
                </a:solidFill>
              </a:rPr>
            </a:br>
            <a:br>
              <a:rPr lang="en-US" sz="1600" dirty="0">
                <a:solidFill>
                  <a:srgbClr val="0000FF"/>
                </a:solidFill>
              </a:rPr>
            </a:br>
            <a:r>
              <a:rPr lang="en-US" sz="1600" dirty="0"/>
              <a:t>&lt;&gt;</a:t>
            </a:r>
            <a:r>
              <a:rPr lang="en-US" sz="1600" b="1" u="sng" dirty="0">
                <a:solidFill>
                  <a:srgbClr val="6600CC"/>
                </a:solidFill>
              </a:rPr>
              <a:t>Health &amp; Psychological Services</a:t>
            </a:r>
            <a:r>
              <a:rPr lang="en-US" sz="1600" b="1" dirty="0">
                <a:solidFill>
                  <a:srgbClr val="6600CC"/>
                </a:solidFill>
              </a:rPr>
              <a:t>: </a:t>
            </a:r>
            <a:r>
              <a:rPr lang="en-US" sz="1600" dirty="0"/>
              <a:t>provides health care and mental health services </a:t>
            </a:r>
            <a:br>
              <a:rPr lang="en-US" sz="1600" dirty="0"/>
            </a:br>
            <a:r>
              <a:rPr lang="en-US" sz="1600" dirty="0"/>
              <a:t>    (counseling, crisis intervention, substance abuse). Room 2-206 &amp; 2-237, 650-738-4270, </a:t>
            </a:r>
            <a:br>
              <a:rPr lang="en-US" sz="1600" dirty="0">
                <a:solidFill>
                  <a:srgbClr val="0000FF"/>
                </a:solidFill>
              </a:rPr>
            </a:br>
            <a:r>
              <a:rPr lang="en-US" sz="1600" dirty="0">
                <a:solidFill>
                  <a:srgbClr val="0000FF"/>
                </a:solidFill>
              </a:rPr>
              <a:t>    </a:t>
            </a:r>
            <a:r>
              <a:rPr lang="en-US" sz="1600" u="sng" dirty="0">
                <a:solidFill>
                  <a:srgbClr val="0000FF"/>
                </a:solidFill>
              </a:rPr>
              <a:t>skyhealth@smccd.edu</a:t>
            </a:r>
            <a:br>
              <a:rPr lang="en-US" sz="1600" u="sng" dirty="0"/>
            </a:br>
            <a:br>
              <a:rPr lang="en-US" sz="1600" u="sng" dirty="0"/>
            </a:br>
            <a:r>
              <a:rPr lang="en-US" sz="1600" dirty="0"/>
              <a:t>&lt;&gt;</a:t>
            </a:r>
            <a:r>
              <a:rPr lang="en-US" sz="1600" b="1" u="sng" dirty="0">
                <a:solidFill>
                  <a:srgbClr val="6600CC"/>
                </a:solidFill>
              </a:rPr>
              <a:t>Financial Aid</a:t>
            </a:r>
            <a:r>
              <a:rPr lang="en-US" sz="1600" b="1" dirty="0">
                <a:solidFill>
                  <a:srgbClr val="6600CC"/>
                </a:solidFill>
              </a:rPr>
              <a:t>: </a:t>
            </a:r>
            <a:r>
              <a:rPr lang="en-US" sz="1600" dirty="0"/>
              <a:t>help with fee waivers, grants, scholarships, work study programs and loans. </a:t>
            </a:r>
            <a:br>
              <a:rPr lang="en-US" sz="1600" dirty="0"/>
            </a:br>
            <a:r>
              <a:rPr lang="en-US" sz="1600" dirty="0"/>
              <a:t>     Room 2-2234, 650-738-4236, </a:t>
            </a:r>
            <a:r>
              <a:rPr lang="en-US" sz="1600" u="sng" dirty="0">
                <a:solidFill>
                  <a:srgbClr val="0000FF"/>
                </a:solidFill>
              </a:rPr>
              <a:t>skyfaoffice@smccd.edu</a:t>
            </a:r>
            <a:br>
              <a:rPr lang="en-US" sz="1600" u="sng" dirty="0">
                <a:solidFill>
                  <a:srgbClr val="0000FF"/>
                </a:solidFill>
              </a:rPr>
            </a:br>
            <a:br>
              <a:rPr lang="en-US" sz="1600" u="sng" dirty="0"/>
            </a:br>
            <a:r>
              <a:rPr lang="en-US" sz="1600" dirty="0"/>
              <a:t>&lt;&gt;</a:t>
            </a:r>
            <a:r>
              <a:rPr lang="en-US" sz="1600" b="1" u="sng" dirty="0" err="1">
                <a:solidFill>
                  <a:srgbClr val="6600CC"/>
                </a:solidFill>
              </a:rPr>
              <a:t>SparkPoint</a:t>
            </a:r>
            <a:r>
              <a:rPr lang="en-US" sz="1600" b="1" dirty="0">
                <a:solidFill>
                  <a:srgbClr val="6600CC"/>
                </a:solidFill>
              </a:rPr>
              <a:t>:</a:t>
            </a:r>
            <a:r>
              <a:rPr lang="en-US" sz="1600" dirty="0"/>
              <a:t> provides students and the community FREE financial education/coaching, </a:t>
            </a:r>
            <a:br>
              <a:rPr lang="en-US" sz="1600" dirty="0"/>
            </a:br>
            <a:r>
              <a:rPr lang="en-US" sz="1600" dirty="0"/>
              <a:t>    food pantry, tax preparation, banking/savings advice, assistance with public benefits </a:t>
            </a:r>
          </a:p>
          <a:p>
            <a:r>
              <a:rPr lang="en-US" sz="1600" dirty="0"/>
              <a:t>    enrollment and more.  Room 1-214, 650-738-7035, </a:t>
            </a:r>
            <a:r>
              <a:rPr lang="en-US" sz="1600" u="sng" dirty="0">
                <a:solidFill>
                  <a:srgbClr val="0000FF"/>
                </a:solidFill>
              </a:rPr>
              <a:t>skylinesparkpoint@smccd.edu</a:t>
            </a:r>
            <a:r>
              <a:rPr lang="en-US" sz="1600" dirty="0">
                <a:solidFill>
                  <a:srgbClr val="0000FF"/>
                </a:solidFill>
              </a:rPr>
              <a:t>, </a:t>
            </a:r>
            <a:br>
              <a:rPr lang="en-US" sz="1600" dirty="0">
                <a:solidFill>
                  <a:srgbClr val="0000FF"/>
                </a:solidFill>
              </a:rPr>
            </a:br>
            <a:r>
              <a:rPr lang="en-US" sz="1600" dirty="0">
                <a:solidFill>
                  <a:srgbClr val="0000FF"/>
                </a:solidFill>
              </a:rPr>
              <a:t>    </a:t>
            </a:r>
            <a:r>
              <a:rPr lang="en-US" sz="1600" dirty="0"/>
              <a:t>visit: </a:t>
            </a:r>
            <a:r>
              <a:rPr lang="en-US" sz="1600" u="sng" dirty="0">
                <a:solidFill>
                  <a:srgbClr val="0000FF"/>
                </a:solidFill>
              </a:rPr>
              <a:t>http://www.skylinecollege.edu/sparkpoint/</a:t>
            </a:r>
            <a:br>
              <a:rPr lang="en-US" u="sng" dirty="0"/>
            </a:br>
            <a:endParaRPr lang="en-US" sz="1400" dirty="0"/>
          </a:p>
        </p:txBody>
      </p:sp>
      <p:sp>
        <p:nvSpPr>
          <p:cNvPr id="13315" name="TextBox 2"/>
          <p:cNvSpPr txBox="1">
            <a:spLocks noChangeArrowheads="1"/>
          </p:cNvSpPr>
          <p:nvPr/>
        </p:nvSpPr>
        <p:spPr bwMode="auto">
          <a:xfrm>
            <a:off x="609600" y="685800"/>
            <a:ext cx="5080000" cy="369888"/>
          </a:xfrm>
          <a:prstGeom prst="rect">
            <a:avLst/>
          </a:prstGeom>
          <a:noFill/>
          <a:ln w="9525">
            <a:noFill/>
            <a:miter lim="800000"/>
            <a:headEnd/>
            <a:tailEnd/>
          </a:ln>
        </p:spPr>
        <p:txBody>
          <a:bodyPr>
            <a:spAutoFit/>
          </a:bodyPr>
          <a:lstStyle/>
          <a:p>
            <a:endParaRPr lang="en-US"/>
          </a:p>
        </p:txBody>
      </p:sp>
    </p:spTree>
    <p:extLst>
      <p:ext uri="{BB962C8B-B14F-4D97-AF65-F5344CB8AC3E}">
        <p14:creationId xmlns:p14="http://schemas.microsoft.com/office/powerpoint/2010/main" val="1922578219"/>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650</TotalTime>
  <Words>599</Words>
  <Application>Microsoft Office PowerPoint</Application>
  <PresentationFormat>On-screen Show (4:3)</PresentationFormat>
  <Paragraphs>60</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Franklin Gothic Book</vt:lpstr>
      <vt:lpstr>Perpetua</vt:lpstr>
      <vt:lpstr>Segoe Print</vt:lpstr>
      <vt:lpstr>Times New Roman</vt:lpstr>
      <vt:lpstr>Wingdings</vt:lpstr>
      <vt:lpstr>Wingdings 2</vt:lpstr>
      <vt:lpstr>Equity</vt:lpstr>
      <vt:lpstr>Welcome to the course overview and syllabus orientation for  Rachel Bell’s  English Class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for online English at Skyline College</dc:title>
  <dc:creator>Rachel</dc:creator>
  <cp:lastModifiedBy>Rachel Bell</cp:lastModifiedBy>
  <cp:revision>222</cp:revision>
  <dcterms:created xsi:type="dcterms:W3CDTF">2011-01-21T01:37:16Z</dcterms:created>
  <dcterms:modified xsi:type="dcterms:W3CDTF">2018-08-07T18:17:56Z</dcterms:modified>
</cp:coreProperties>
</file>